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78" r:id="rId4"/>
    <p:sldId id="258" r:id="rId5"/>
    <p:sldId id="276" r:id="rId6"/>
    <p:sldId id="257" r:id="rId7"/>
    <p:sldId id="265" r:id="rId8"/>
    <p:sldId id="266" r:id="rId9"/>
    <p:sldId id="262" r:id="rId10"/>
    <p:sldId id="269" r:id="rId11"/>
    <p:sldId id="267" r:id="rId12"/>
    <p:sldId id="270" r:id="rId13"/>
    <p:sldId id="271" r:id="rId14"/>
    <p:sldId id="273" r:id="rId15"/>
    <p:sldId id="274" r:id="rId16"/>
    <p:sldId id="277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6FDC-1BE5-4669-9D48-DD99601099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38A-25F3-44D0-8F22-DAA8F997BCD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77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6FDC-1BE5-4669-9D48-DD99601099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38A-25F3-44D0-8F22-DAA8F997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2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6FDC-1BE5-4669-9D48-DD99601099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38A-25F3-44D0-8F22-DAA8F997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9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6FDC-1BE5-4669-9D48-DD99601099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38A-25F3-44D0-8F22-DAA8F997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3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6FDC-1BE5-4669-9D48-DD99601099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38A-25F3-44D0-8F22-DAA8F997BCD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66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6FDC-1BE5-4669-9D48-DD99601099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38A-25F3-44D0-8F22-DAA8F997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7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6FDC-1BE5-4669-9D48-DD99601099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38A-25F3-44D0-8F22-DAA8F997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5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6FDC-1BE5-4669-9D48-DD99601099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38A-25F3-44D0-8F22-DAA8F997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6FDC-1BE5-4669-9D48-DD99601099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38A-25F3-44D0-8F22-DAA8F997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9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A3D6FDC-1BE5-4669-9D48-DD99601099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F6338A-25F3-44D0-8F22-DAA8F997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1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6FDC-1BE5-4669-9D48-DD99601099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338A-25F3-44D0-8F22-DAA8F997B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3D6FDC-1BE5-4669-9D48-DD99601099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8F6338A-25F3-44D0-8F22-DAA8F997BCD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9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061/dryad.79cnp5ht4" TargetMode="External"/><Relationship Id="rId2" Type="http://schemas.openxmlformats.org/officeDocument/2006/relationships/hyperlink" Target="https://doi.org/10.1002/agj2.2021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hyperlink" Target="https://data.nal.usda.gov/dataset/metadata-mob-and-rotational-grazing-influence-pasture-biomass-nutritive-value-and-species-compositio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061/dryad.qnk98sfdz" TargetMode="External"/><Relationship Id="rId2" Type="http://schemas.openxmlformats.org/officeDocument/2006/relationships/hyperlink" Target="https://doi.org/10.1016/j.jhydrol.2020.12505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hyperlink" Target="https://data.nal.usda.gov/dataset/metadata-climate-driven-prediction-land-water-storage-anomalies-outlook-water-resources-monitoring-across-conterminous-united-state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nal.usda.gov/dataset/data-biochar-stability-highly-weathered-sandy-soil-under-four-years-continuous-corn-production" TargetMode="External"/><Relationship Id="rId2" Type="http://schemas.openxmlformats.org/officeDocument/2006/relationships/hyperlink" Target="https://doi.org/10.5061/dryad.xpnvx0kh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7FCC-FFD6-4C3B-A97E-639EBA928C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Data Publicly Available </a:t>
            </a:r>
            <a:br>
              <a:rPr lang="en-US" dirty="0"/>
            </a:br>
            <a:r>
              <a:rPr lang="en-US" dirty="0"/>
              <a:t>SOP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86CF77-B35F-4CFF-AF85-9E38A1992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8580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04/27/2022</a:t>
            </a:r>
          </a:p>
          <a:p>
            <a:r>
              <a:rPr lang="en-US" dirty="0"/>
              <a:t>Coastal Plains Soil, Water, and Plant Research Center</a:t>
            </a:r>
          </a:p>
          <a:p>
            <a:r>
              <a:rPr lang="en-US" sz="1300" dirty="0"/>
              <a:t>Florence, SC</a:t>
            </a:r>
          </a:p>
          <a:p>
            <a:r>
              <a:rPr lang="en-US" dirty="0"/>
              <a:t>U.S. Vegetable Laboratory</a:t>
            </a:r>
          </a:p>
          <a:p>
            <a:r>
              <a:rPr lang="en-US" sz="1300" dirty="0"/>
              <a:t>Charleston, SC</a:t>
            </a:r>
          </a:p>
        </p:txBody>
      </p:sp>
    </p:spTree>
    <p:extLst>
      <p:ext uri="{BB962C8B-B14F-4D97-AF65-F5344CB8AC3E}">
        <p14:creationId xmlns:p14="http://schemas.microsoft.com/office/powerpoint/2010/main" val="1926668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B16C7-DE2D-41C0-B2B9-B847EBA5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1 Publishing Scientific Data in a Data Repository: TOUR OF DRYAD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0583C-08F2-46B9-9680-993322DA9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Logging into Dryad Data Repository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Guided tour through the portal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Submission of the digital research data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Viewing the final product in the data repository</a:t>
            </a:r>
          </a:p>
        </p:txBody>
      </p:sp>
    </p:spTree>
    <p:extLst>
      <p:ext uri="{BB962C8B-B14F-4D97-AF65-F5344CB8AC3E}">
        <p14:creationId xmlns:p14="http://schemas.microsoft.com/office/powerpoint/2010/main" val="179588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8FD1D9-86F7-45DF-9350-F9EDD4CE4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202757"/>
            <a:ext cx="10273720" cy="58837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4925C73-C2E2-469F-B908-B5C7D9DC8DD2}"/>
              </a:ext>
            </a:extLst>
          </p:cNvPr>
          <p:cNvSpPr/>
          <p:nvPr/>
        </p:nvSpPr>
        <p:spPr>
          <a:xfrm>
            <a:off x="5324475" y="2943225"/>
            <a:ext cx="5781675" cy="2438400"/>
          </a:xfrm>
          <a:prstGeom prst="ellipse">
            <a:avLst/>
          </a:prstGeom>
          <a:noFill/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8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B16C7-DE2D-41C0-B2B9-B847EBA5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2 Adding Metadata in the NAL Ag Data Commons: TOUR OF AG DATA COMMONS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0583C-08F2-46B9-9680-993322DA9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Viewing and filling out the Metadata Template in MS Word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Logging in to Ag Data Commons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Guided tour through the portal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Submission of the metadata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Viewing the final product in the Ag Data Commons</a:t>
            </a:r>
          </a:p>
        </p:txBody>
      </p:sp>
    </p:spTree>
    <p:extLst>
      <p:ext uri="{BB962C8B-B14F-4D97-AF65-F5344CB8AC3E}">
        <p14:creationId xmlns:p14="http://schemas.microsoft.com/office/powerpoint/2010/main" val="39367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68D9-9B71-4E60-880C-0621B2FB8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3: Final Products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8C785F-A6F7-4762-B5E8-8C9EA938FC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7" y="1898741"/>
            <a:ext cx="7934325" cy="4267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63876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47B38-5A4C-439B-A74C-129930B33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3: Final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2E91-E29A-46C6-8D55-1F76F7EE36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b="1" dirty="0"/>
              <a:t>Example for </a:t>
            </a:r>
            <a:r>
              <a:rPr lang="en-US" sz="4000" b="1" dirty="0">
                <a:highlight>
                  <a:srgbClr val="FF00FF"/>
                </a:highlight>
              </a:rPr>
              <a:t>DATASET A:</a:t>
            </a:r>
            <a:endParaRPr lang="en-US" sz="4000" dirty="0">
              <a:highlight>
                <a:srgbClr val="FF00FF"/>
              </a:highlight>
            </a:endParaRPr>
          </a:p>
          <a:p>
            <a:r>
              <a:rPr lang="en-US" b="1" dirty="0">
                <a:highlight>
                  <a:srgbClr val="00FF00"/>
                </a:highlight>
              </a:rPr>
              <a:t>Published journal paper:  </a:t>
            </a:r>
            <a:r>
              <a:rPr lang="en-US" dirty="0"/>
              <a:t>Billman, E. D., Williamson, J. A., Soder, K. J., Andreen, D. M., &amp; Skinner, R. H. (2020). Mob and rotational grazing influence pasture biomass, nutritive value, and species composition. </a:t>
            </a:r>
            <a:r>
              <a:rPr lang="en-US" i="1" dirty="0"/>
              <a:t>Agronomy Journal</a:t>
            </a:r>
            <a:r>
              <a:rPr lang="en-US" dirty="0"/>
              <a:t>, </a:t>
            </a:r>
            <a:r>
              <a:rPr lang="en-US" i="1" dirty="0"/>
              <a:t>112</a:t>
            </a:r>
            <a:r>
              <a:rPr lang="en-US" dirty="0"/>
              <a:t>(4), 2866-2878. </a:t>
            </a:r>
            <a:r>
              <a:rPr lang="en-US" u="sng" dirty="0">
                <a:hlinkClick r:id="rId2"/>
              </a:rPr>
              <a:t>https://doi.org/10.1002/agj2.20215</a:t>
            </a:r>
            <a:r>
              <a:rPr lang="en-US" b="1" dirty="0"/>
              <a:t> </a:t>
            </a:r>
            <a:endParaRPr lang="en-US" dirty="0"/>
          </a:p>
          <a:p>
            <a:r>
              <a:rPr lang="en-US" b="1" dirty="0">
                <a:highlight>
                  <a:srgbClr val="FFFF00"/>
                </a:highlight>
              </a:rPr>
              <a:t>Published Dataset</a:t>
            </a:r>
            <a:r>
              <a:rPr lang="en-US" dirty="0">
                <a:highlight>
                  <a:srgbClr val="FFFF00"/>
                </a:highlight>
              </a:rPr>
              <a:t>:  </a:t>
            </a:r>
            <a:r>
              <a:rPr lang="en-US" dirty="0"/>
              <a:t>Billman, Eric D.; Williamson, Jessica, A.; Soder, Kathy J.; Andreen, Danielle M.; Skinner, R. Howard. (2020). Data from: Mob and rotational grazing influence pasture biomass, nutritive value, and species composition, Dryad, Dataset, </a:t>
            </a:r>
            <a:r>
              <a:rPr lang="en-US" u="sng" dirty="0">
                <a:hlinkClick r:id="rId3"/>
              </a:rPr>
              <a:t>https://doi.org/10.5061/dryad.79cnp5ht4</a:t>
            </a:r>
            <a:r>
              <a:rPr lang="en-US" dirty="0"/>
              <a:t> . </a:t>
            </a:r>
          </a:p>
          <a:p>
            <a:r>
              <a:rPr lang="en-US" b="1" dirty="0">
                <a:highlight>
                  <a:srgbClr val="00FFFF"/>
                </a:highlight>
              </a:rPr>
              <a:t>Metadata: </a:t>
            </a:r>
            <a:r>
              <a:rPr lang="en-US" dirty="0"/>
              <a:t>Billman, Eric D.; Williamson, Jessica, A.; Soder, Kathy J.; Andreen, Danielle M.; Skinner, R. Howard. (2020). Metadata from: Mob and rotational grazing influence pasture biomass, nutritive value, and species composition. Accessed 2021-01-11.</a:t>
            </a:r>
            <a:r>
              <a:rPr lang="en-US" b="1" dirty="0"/>
              <a:t>Link to Ag Data Commons:</a:t>
            </a:r>
            <a:r>
              <a:rPr lang="en-US" dirty="0"/>
              <a:t> </a:t>
            </a:r>
            <a:r>
              <a:rPr lang="en-US" u="sng" dirty="0">
                <a:hlinkClick r:id="rId4"/>
              </a:rPr>
              <a:t>https://data.nal.usda.gov/dataset/metadata-mob-and-rotational-grazing-influence-pasture-biomass-nutritive-value-and-species-composition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82E95F-AA7D-498C-8DFE-8D7F3A40ED37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469059"/>
            <a:ext cx="4937125" cy="27771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66319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47B38-5A4C-439B-A74C-129930B33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3: Final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2E91-E29A-46C6-8D55-1F76F7EE36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b="1" dirty="0"/>
              <a:t>Example for </a:t>
            </a:r>
            <a:r>
              <a:rPr lang="en-US" sz="4000" b="1" dirty="0">
                <a:highlight>
                  <a:srgbClr val="FF0000"/>
                </a:highlight>
              </a:rPr>
              <a:t>DATASET B:</a:t>
            </a:r>
            <a:endParaRPr lang="en-US" sz="4000" dirty="0">
              <a:highlight>
                <a:srgbClr val="FF0000"/>
              </a:highlight>
            </a:endParaRPr>
          </a:p>
          <a:p>
            <a:r>
              <a:rPr lang="en-US" b="1" dirty="0">
                <a:highlight>
                  <a:srgbClr val="00FF00"/>
                </a:highlight>
              </a:rPr>
              <a:t>Published journal paper:   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/>
              <a:t>Sohoulande, C. D., Martin, J., Szogi, A., &amp; Stone, K. (2020). Climate-driven prediction of land water storage anomalies: An outlook for water resources monitoring across the conterminous United States. </a:t>
            </a:r>
            <a:r>
              <a:rPr lang="en-US" i="1" dirty="0"/>
              <a:t>Journal of Hydrology</a:t>
            </a:r>
            <a:r>
              <a:rPr lang="en-US" dirty="0"/>
              <a:t>, </a:t>
            </a:r>
            <a:r>
              <a:rPr lang="en-US" i="1" dirty="0"/>
              <a:t>588</a:t>
            </a:r>
            <a:r>
              <a:rPr lang="en-US" dirty="0"/>
              <a:t>, 125053. </a:t>
            </a:r>
            <a:r>
              <a:rPr lang="en-US" u="sng" dirty="0">
                <a:hlinkClick r:id="rId2"/>
              </a:rPr>
              <a:t>https://doi.org/10.1016/j.jhydrol.2020.125053</a:t>
            </a:r>
            <a:endParaRPr lang="en-US" dirty="0"/>
          </a:p>
          <a:p>
            <a:r>
              <a:rPr lang="en-US" b="1" dirty="0">
                <a:highlight>
                  <a:srgbClr val="FFFF00"/>
                </a:highlight>
              </a:rPr>
              <a:t>Published Dataset: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/>
              <a:t>Sohoulande, Clement D.D.; Martin, Jerry; Szogi, Ariel; Stone, Kenneth  (2020). Data from: Climate-driven prediction of land water storage anomalies: An outlook for water resources monitoring across the conterminous United States, Dryad, Dataset,  </a:t>
            </a:r>
            <a:r>
              <a:rPr lang="en-US" u="sng" dirty="0">
                <a:hlinkClick r:id="rId3"/>
              </a:rPr>
              <a:t>https://doi.org/10.5061/dryad.qnk98sfdz</a:t>
            </a:r>
            <a:endParaRPr lang="en-US" dirty="0"/>
          </a:p>
          <a:p>
            <a:r>
              <a:rPr lang="en-US" b="1" dirty="0">
                <a:highlight>
                  <a:srgbClr val="00FFFF"/>
                </a:highlight>
              </a:rPr>
              <a:t>Metadata: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/>
              <a:t>Sohoulande, Clement. (2020). Metadata for: Climate-driven prediction of land water storage anomalies: An outlook for water resources monitoring across the conterminous United States. </a:t>
            </a:r>
            <a:r>
              <a:rPr lang="en-US" b="1" dirty="0"/>
              <a:t>Link to Ag Data Commons:</a:t>
            </a:r>
            <a:r>
              <a:rPr lang="en-US" dirty="0"/>
              <a:t> </a:t>
            </a:r>
            <a:r>
              <a:rPr lang="en-US" u="sng" dirty="0">
                <a:hlinkClick r:id="rId4"/>
              </a:rPr>
              <a:t>https://data.nal.usda.gov/dataset/metadata-climate-driven-prediction-land-water-storage-anomalies-outlook-water-resources-monitoring-across-conterminous-united-states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82E95F-AA7D-498C-8DFE-8D7F3A40ED37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469059"/>
            <a:ext cx="4937125" cy="27771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62442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FA3C8-9E20-4B54-80F2-F869B80F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SOP Implementation: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D9420-F83A-4329-B2AA-256FE2DF9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Calibri" panose="020F0502020204030204" pitchFamily="34" charset="0"/>
              </a:rPr>
              <a:t>Data from: Biochar stability in a highly weathered sandy soil under four years of continuous corn 	production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Published dataset: </a:t>
            </a:r>
            <a:r>
              <a:rPr lang="en-US" sz="18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hlinkClick r:id="rId2"/>
              </a:rPr>
              <a:t>https://doi.org/10.5061/dryad.xpnvx0kh2</a:t>
            </a:r>
            <a:endParaRPr lang="en-US" sz="1800" u="sng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Met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</a:rPr>
              <a:t>adata: 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hlinkClick r:id="rId3"/>
              </a:rPr>
              <a:t>https://data.nal.usda.gov/dataset/data-biochar-stability-highly-weathered-sandy-soil-under-four-years-continuous-corn-production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14CEAB-7CCE-4DFC-B0D8-331E046AB1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86" t="6700" r="16475" b="4071"/>
          <a:stretch/>
        </p:blipFill>
        <p:spPr>
          <a:xfrm>
            <a:off x="1544746" y="3288816"/>
            <a:ext cx="3934034" cy="28503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697ED7-62EE-45E0-8A8A-20896474F7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72" t="10506" r="25376" b="34566"/>
          <a:stretch/>
        </p:blipFill>
        <p:spPr>
          <a:xfrm>
            <a:off x="6357842" y="3288815"/>
            <a:ext cx="3918775" cy="28503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88246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34B4F-A911-4657-9D33-4B1E1B30E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hoc Data Management Committee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2B5A-13D7-4A4A-9873-CC9168B63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Thank you for your time.</a:t>
            </a:r>
          </a:p>
          <a:p>
            <a:pPr marL="0" indent="0" algn="ctr">
              <a:buNone/>
            </a:pPr>
            <a:endParaRPr lang="en-US" sz="4800" dirty="0"/>
          </a:p>
          <a:p>
            <a:pPr algn="ctr"/>
            <a:r>
              <a:rPr lang="en-US" sz="4800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CB7E2-C356-4561-9615-FF63F8D88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Dr. Matias Vanotti</a:t>
            </a:r>
          </a:p>
          <a:p>
            <a:r>
              <a:rPr lang="en-US" dirty="0"/>
              <a:t>Dr. Eric Billman</a:t>
            </a:r>
          </a:p>
          <a:p>
            <a:r>
              <a:rPr lang="en-US" dirty="0"/>
              <a:t>Dr. Clement Sohoulande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0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B3E68-E7D2-471A-850C-AAE9BD989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905" y="0"/>
            <a:ext cx="10058400" cy="1450757"/>
          </a:xfrm>
        </p:spPr>
        <p:txBody>
          <a:bodyPr/>
          <a:lstStyle/>
          <a:p>
            <a:r>
              <a:rPr lang="en-US" dirty="0"/>
              <a:t>Ad hoc Data Committee</a:t>
            </a:r>
            <a:br>
              <a:rPr lang="en-US" dirty="0"/>
            </a:br>
            <a:r>
              <a:rPr lang="en-US" sz="2800" dirty="0"/>
              <a:t>Vanotti, Billman, Sohoulande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C9A43-0157-434E-89DE-9F2D15FA6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385"/>
            <a:ext cx="10515600" cy="4567236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sz="3300" b="1" dirty="0"/>
              <a:t>Goals:</a:t>
            </a:r>
          </a:p>
          <a:p>
            <a:r>
              <a:rPr lang="en-US" sz="3300" dirty="0"/>
              <a:t>Committee was charged to develop an SOP, that coworkers can use to comply with new P&amp;P 630.0 Data Management &amp; Public Access Requirements for ARS, on how to get a </a:t>
            </a:r>
            <a:r>
              <a:rPr lang="en-US" sz="3300" u="sng" dirty="0"/>
              <a:t>digital scientific research data</a:t>
            </a:r>
            <a:r>
              <a:rPr lang="en-US" sz="3300" dirty="0"/>
              <a:t> (DSRD):               </a:t>
            </a:r>
          </a:p>
          <a:p>
            <a:pPr marL="0" indent="0">
              <a:buNone/>
            </a:pPr>
            <a:r>
              <a:rPr lang="en-US" sz="3300" dirty="0"/>
              <a:t>                             1) published in a data repository, and </a:t>
            </a:r>
          </a:p>
          <a:p>
            <a:pPr marL="0" indent="0">
              <a:buNone/>
            </a:pPr>
            <a:r>
              <a:rPr lang="en-US" sz="3300" dirty="0"/>
              <a:t>                             2) catalogued in NAL Ag Data Common, </a:t>
            </a:r>
          </a:p>
          <a:p>
            <a:pPr marL="0" lvl="0" indent="0">
              <a:buNone/>
            </a:pPr>
            <a:r>
              <a:rPr lang="en-US" sz="3300" b="1" dirty="0"/>
              <a:t>Process:</a:t>
            </a:r>
          </a:p>
          <a:p>
            <a:r>
              <a:rPr lang="en-US" sz="3300" dirty="0"/>
              <a:t>We met weekly October 2020-January 2021 to provide a solution.  Further editing &amp; piloting of the SOP throughout 2021. </a:t>
            </a:r>
          </a:p>
          <a:p>
            <a:r>
              <a:rPr lang="en-US" sz="3300" dirty="0"/>
              <a:t>We provided initial training for the Florence location in 2021.</a:t>
            </a:r>
          </a:p>
          <a:p>
            <a:pPr marL="0" lvl="0" indent="0">
              <a:buNone/>
            </a:pPr>
            <a:r>
              <a:rPr lang="en-US" sz="3300" b="1" dirty="0"/>
              <a:t>Products: </a:t>
            </a:r>
          </a:p>
          <a:p>
            <a:pPr lvl="0"/>
            <a:r>
              <a:rPr lang="en-US" sz="3300" dirty="0"/>
              <a:t>We have organized a joint training session between Florence &amp; Charleston ARS units to share this process with location research and support staff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6EC86-80AA-4E4B-B394-BDAFAC0C8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and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5F79D-8A17-43DB-87E7-64ED885FB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policy in this P&amp;P 630.0 lists the following requirements concerning public access for USDA-funded Research Data (for detail see section 4.2 of P&amp;P):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  <a:tabLst>
                <a:tab pos="8001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Scientific Research Data</a:t>
            </a:r>
            <a:r>
              <a:rPr lang="en-US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must be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“published” in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data repository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can be searchable and usable for analysis by public (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i.e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re3data.org)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8001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Digital Scientific Research Data with a digital object identifier (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preserved long-term, machine-readable format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  <a:tabLst>
                <a:tab pos="8001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Timing: Digital Scientific Research Data in the data repository within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months after completion of data collection</a:t>
            </a:r>
          </a:p>
          <a:p>
            <a:pPr marL="982980"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8001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“completion of data collection” is defined in the approved DMP of the ARS project plan. Example: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months after date of publication of the peer-review article, or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months after a decision not to publish a peer-reviewed article based on the data.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8006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Scientific Research Data must also be catalogued in NAL (Ag Data Common) with 3 additional pieces of 	information: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1. USDA funding source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indent="1143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Dataset description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indent="1143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Associated published research documents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  <a:tabLst>
                <a:tab pos="8001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If there is an exception to making data publicly available: Must obtain an extension or waiver from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USDA Chief Scientist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6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8FD1D9-86F7-45DF-9350-F9EDD4CE4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202757"/>
            <a:ext cx="10273720" cy="58837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3586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2594A-8AEE-4B9E-B15A-75EC1BD73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Roles &amp; Responsibilities from P&amp;P 630.0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DEA0B-F462-4C4E-B9F2-7FBE7521B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ARS Scientists:</a:t>
            </a:r>
          </a:p>
          <a:p>
            <a:pPr lvl="1"/>
            <a:r>
              <a:rPr lang="en-US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Ensure that all ARS research data exists in a machine-readable format in a data repository</a:t>
            </a:r>
          </a:p>
          <a:p>
            <a:pPr lvl="1"/>
            <a:r>
              <a:rPr lang="en-US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Ensure that a record for each research dataset exists in the Ag Data Commons (metadata)</a:t>
            </a:r>
          </a:p>
          <a:p>
            <a:pPr lvl="1"/>
            <a:endParaRPr lang="en-US" dirty="0"/>
          </a:p>
          <a:p>
            <a:r>
              <a:rPr lang="en-US" b="1" dirty="0"/>
              <a:t>Lead Scientists: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en-US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repare a data management plan (DMP) for CRIS projects that meet the requirements for use of reliable repositories for public access and preservation of data</a:t>
            </a:r>
            <a:endParaRPr lang="en-US" sz="1900" dirty="0"/>
          </a:p>
          <a:p>
            <a:endParaRPr lang="en-US" dirty="0"/>
          </a:p>
          <a:p>
            <a:r>
              <a:rPr lang="en-US" b="1" dirty="0"/>
              <a:t>Research Leaders:</a:t>
            </a:r>
          </a:p>
          <a:p>
            <a:pPr lvl="1"/>
            <a:r>
              <a:rPr lang="en-US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Ensure that researchers prepare project plans, including a DMP that considers; and considers the long-term storage, public access, and preservation needs for scientific research data, and that the metadata include sufficient detail so the public can effectively reuse the data</a:t>
            </a:r>
          </a:p>
          <a:p>
            <a:pPr lvl="1"/>
            <a:r>
              <a:rPr lang="en-US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Ensure implementation of a DMP by unit researchers and that the public has access to research data covered by this policy within 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12</a:t>
            </a:r>
            <a:r>
              <a:rPr lang="en-US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months of completion of data collection </a:t>
            </a:r>
          </a:p>
          <a:p>
            <a:pPr lvl="1"/>
            <a:endParaRPr lang="en-US" sz="19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3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B7C68-9B06-4C74-96C1-B14478B85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 of this SOP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5291D-1864-4C1C-AD13-8870F69FD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SOP was developed so that Cat 3 and Technicians involved in data collection and summarization can assist the SY in the additional work required to make the research data publicly available.</a:t>
            </a:r>
          </a:p>
          <a:p>
            <a:endParaRPr lang="en-US" sz="1800" dirty="0">
              <a:highlight>
                <a:srgbClr val="00FFFF"/>
              </a:highlight>
              <a:latin typeface="Times New Roman" panose="02020603050405020304" pitchFamily="18" charset="0"/>
            </a:endParaRPr>
          </a:p>
          <a:p>
            <a:r>
              <a:rPr lang="en-US" dirty="0"/>
              <a:t>However, the </a:t>
            </a:r>
            <a:r>
              <a:rPr lang="en-US" b="1" dirty="0"/>
              <a:t>SY is fully responsible </a:t>
            </a:r>
            <a:r>
              <a:rPr lang="en-US" dirty="0"/>
              <a:t>for:</a:t>
            </a:r>
          </a:p>
          <a:p>
            <a:pPr marL="201168" lvl="1" indent="0">
              <a:buNone/>
            </a:pPr>
            <a:r>
              <a:rPr lang="en-US" dirty="0"/>
              <a:t>1.) Content of the research data made publicly available</a:t>
            </a:r>
          </a:p>
          <a:p>
            <a:pPr marL="201168" lvl="1" indent="0">
              <a:buNone/>
            </a:pPr>
            <a:r>
              <a:rPr lang="en-US" dirty="0"/>
              <a:t>2.) Content and submission of the ARS 115 form for Digital Data </a:t>
            </a:r>
          </a:p>
          <a:p>
            <a:pPr marL="201168" lvl="1" indent="0">
              <a:buNone/>
            </a:pPr>
            <a:r>
              <a:rPr lang="en-US" dirty="0"/>
              <a:t>3.) Content and final submission of digital data to the chosen data repository </a:t>
            </a:r>
          </a:p>
          <a:p>
            <a:pPr marL="201168" lvl="1" indent="0">
              <a:buNone/>
            </a:pPr>
            <a:r>
              <a:rPr lang="en-US" dirty="0"/>
              <a:t>3.) Content and submission of the metadata to the NAL Ag Data Commons</a:t>
            </a:r>
          </a:p>
        </p:txBody>
      </p:sp>
    </p:spTree>
    <p:extLst>
      <p:ext uri="{BB962C8B-B14F-4D97-AF65-F5344CB8AC3E}">
        <p14:creationId xmlns:p14="http://schemas.microsoft.com/office/powerpoint/2010/main" val="3656218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F327FA6A-1A9A-49D5-977B-6B19D75010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75" t="21963" r="26239" b="10836"/>
          <a:stretch/>
        </p:blipFill>
        <p:spPr>
          <a:xfrm>
            <a:off x="1447341" y="305617"/>
            <a:ext cx="9297317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8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8FD1D9-86F7-45DF-9350-F9EDD4CE4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202757"/>
            <a:ext cx="10273720" cy="58837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4925C73-C2E2-469F-B908-B5C7D9DC8DD2}"/>
              </a:ext>
            </a:extLst>
          </p:cNvPr>
          <p:cNvSpPr/>
          <p:nvPr/>
        </p:nvSpPr>
        <p:spPr>
          <a:xfrm>
            <a:off x="5705475" y="923925"/>
            <a:ext cx="5781675" cy="2085975"/>
          </a:xfrm>
          <a:prstGeom prst="ellipse">
            <a:avLst/>
          </a:prstGeom>
          <a:noFill/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2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B16C7-DE2D-41C0-B2B9-B847EBA5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1 Publishing Scientific Data in a Data Repository: TOUR OF DRYAD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0583C-08F2-46B9-9680-993322DA9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use the Dryad Data Repository as a functional example that will work for any journal publication. </a:t>
            </a:r>
          </a:p>
          <a:p>
            <a:pPr marL="0" indent="0">
              <a:buNone/>
            </a:pPr>
            <a:r>
              <a:rPr lang="en-US" dirty="0"/>
              <a:t>The SY should decide which data repository to use based on convenience, if the journal has its own public repository (e.g., </a:t>
            </a:r>
            <a:r>
              <a:rPr lang="en-US" dirty="0" err="1"/>
              <a:t>Figshare</a:t>
            </a:r>
            <a:r>
              <a:rPr lang="en-US" dirty="0"/>
              <a:t>, part of ASABE), and the cost of publishing in that repository. </a:t>
            </a:r>
          </a:p>
          <a:p>
            <a:pPr marL="0" indent="0">
              <a:buNone/>
            </a:pPr>
            <a:r>
              <a:rPr lang="en-US" dirty="0"/>
              <a:t>The requirements for acceptable data repositories is that they, </a:t>
            </a:r>
          </a:p>
          <a:p>
            <a:pPr marL="457200" indent="-457200">
              <a:buAutoNum type="alphaLcParenR"/>
            </a:pPr>
            <a:r>
              <a:rPr lang="en-US" dirty="0"/>
              <a:t>must be “published” in a data repository that can be searchable and usable for analysis by public (a list of acceptable repositories can be found at re3data.org)</a:t>
            </a:r>
          </a:p>
          <a:p>
            <a:pPr marL="457200" indent="-457200">
              <a:buAutoNum type="alphaLcParenR"/>
            </a:pPr>
            <a:r>
              <a:rPr lang="en-US" dirty="0"/>
              <a:t> be given a digital object identifier (DOI), preserved long-term, and machine-readable</a:t>
            </a:r>
          </a:p>
        </p:txBody>
      </p:sp>
    </p:spTree>
    <p:extLst>
      <p:ext uri="{BB962C8B-B14F-4D97-AF65-F5344CB8AC3E}">
        <p14:creationId xmlns:p14="http://schemas.microsoft.com/office/powerpoint/2010/main" val="357608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Custom 5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F4C76"/>
      </a:accent1>
      <a:accent2>
        <a:srgbClr val="00B05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450</TotalTime>
  <Words>1330</Words>
  <Application>Microsoft Office PowerPoint</Application>
  <PresentationFormat>Widescreen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Times New Roman</vt:lpstr>
      <vt:lpstr>Retrospect</vt:lpstr>
      <vt:lpstr>Making Data Publicly Available  SOP Training</vt:lpstr>
      <vt:lpstr>Ad hoc Data Committee Vanotti, Billman, Sohoulande</vt:lpstr>
      <vt:lpstr>Reference and Policy</vt:lpstr>
      <vt:lpstr>PowerPoint Presentation</vt:lpstr>
      <vt:lpstr>Primary Roles &amp; Responsibilities from P&amp;P 630.0</vt:lpstr>
      <vt:lpstr>Users of this SOP</vt:lpstr>
      <vt:lpstr>PowerPoint Presentation</vt:lpstr>
      <vt:lpstr>PowerPoint Presentation</vt:lpstr>
      <vt:lpstr>Part 1 Publishing Scientific Data in a Data Repository: TOUR OF DRYAD</vt:lpstr>
      <vt:lpstr>Part 1 Publishing Scientific Data in a Data Repository: TOUR OF DRYAD</vt:lpstr>
      <vt:lpstr>PowerPoint Presentation</vt:lpstr>
      <vt:lpstr>Part 2 Adding Metadata in the NAL Ag Data Commons: TOUR OF AG DATA COMMONS</vt:lpstr>
      <vt:lpstr>Part 3: Final Products</vt:lpstr>
      <vt:lpstr>Part 3: Final Products</vt:lpstr>
      <vt:lpstr>Part 3: Final Products</vt:lpstr>
      <vt:lpstr>Examples of SOP Implementation:</vt:lpstr>
      <vt:lpstr>Ad hoc Data Management Committee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Vanotti, Matias</dc:creator>
  <cp:lastModifiedBy>Billman, Eric - ARS</cp:lastModifiedBy>
  <cp:revision>31</cp:revision>
  <dcterms:created xsi:type="dcterms:W3CDTF">2020-10-07T15:41:04Z</dcterms:created>
  <dcterms:modified xsi:type="dcterms:W3CDTF">2023-02-03T20:11:00Z</dcterms:modified>
</cp:coreProperties>
</file>