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57" r:id="rId4"/>
    <p:sldId id="261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/>
    <p:restoredTop sz="94640"/>
  </p:normalViewPr>
  <p:slideViewPr>
    <p:cSldViewPr snapToGrid="0">
      <p:cViewPr>
        <p:scale>
          <a:sx n="108" d="100"/>
          <a:sy n="108" d="100"/>
        </p:scale>
        <p:origin x="2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8016E60-315E-56AC-F652-07725B499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23BC87F3-D38D-A5C1-33D2-4FFB3365CA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CD09972-70FC-C0B4-436E-00E7BF750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FCCD7C2-3239-BC08-0FF5-B967C8A3B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8AA0898-C87C-EDCC-16C2-92B4BF34E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70579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CC6F28-E4BF-D638-6189-7C58A53AE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AD378E0-21F0-E572-9CE6-84F87649C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9C1BB9-5478-4E7B-0337-BFE15C896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8683476-BA05-12A8-347C-A4CDDA847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44BF04B-87D8-68F9-5D6E-2F588DEA8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31686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C4E085B-FBE9-2A3F-3798-360BCAA8FA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A70825C-DE39-94F3-056D-0407845D8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9E7D35-804B-A33E-1D4A-FF1ED90EF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065175E-A7A9-067B-809C-3F39DB96B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644A418-B9A0-4471-73D9-6499A19A5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65734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2A9260-046D-2B09-94EA-DC2D1ABB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6767D07-9653-691A-2529-960669DA5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BA5DAD9-D555-57B2-C3D2-0EAF04CC5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EC2B42-F7D9-D8A6-28BE-BAF5A4461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0CC5EEC-552E-9CAF-0A81-6079D7420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13176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4B03CF1-7D4B-9C40-99E5-36AEDF05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A6BC4B46-9850-7D2B-11D0-C08FD8CD34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AE7AAA-A69A-9957-0B16-F919C16E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096227-DD70-92AC-CED6-CE576148E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E0B0E1B-0485-5CF1-C4E5-B27649AE4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21399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C36E7B0-8003-7EAC-8B02-BD297379E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E4A0B07-068F-0545-18D6-FE9422671A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0E2E2EB6-3E88-9CC1-94C8-5692E7B3E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DB87860-DF97-EF9A-8990-549C3B574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1DD35A0-CD32-538A-D6F5-C8D9173A4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561319F-2E15-B0CC-757E-09D0F6384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19086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B359201-E6D5-9A93-BCC3-239EFBD5C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6085AC5-F1DF-5979-F927-AD31BA64B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C4B5582-791A-6CCB-AFE6-C1B307873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B7169D0-70E5-12FD-ADD8-58A0555503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049B597-4969-0F29-36D5-F501D2240B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743D490-57B2-9F56-42D9-26043921B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06042AF-71FA-79E2-F286-850601777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CAF9843D-D6E4-2C0D-999A-AD5BFFCE3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9864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C315D2-3942-C5EA-5123-772AAEC58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931A592-55F4-3238-945D-589413B0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FB30E43B-6960-189B-DF4C-2A82CF3A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9340E6C-26E0-F0E9-6B65-8C6C1F3EB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76265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B490104C-A5A7-0B3E-9B64-B582710D7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A553F6E-62FE-365E-C7B5-4AF0F3BB6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3CD0B9A-FFA7-4FD7-07B2-1473DC5D7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7923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DCFC7F4-731C-9883-D89F-685A9E5A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BBC29A0-333C-3652-4F57-25D6FF2C86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2659532-897D-F969-A914-120658EA13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C6610E-D2A0-DD6F-14AE-523899392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383602D-6B26-29B1-30EC-0B95B35A5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61E8976-457C-DAA9-C7CF-78375458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081409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D9250D-E0F6-6D69-9030-8669A9EAD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87414F3-DA43-0A97-6607-9AFFFFB6F7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E0C7BBB-F737-B25C-674E-A5ECD3DC01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8789925-C67D-B66A-229F-33CB101C0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A5AC0AA-93E5-D97A-13D1-066ACADE3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02D3275-9FC6-D664-2585-0B0D63C30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539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5FA163E-AE35-C3D4-5223-245C04BAF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CBCC1D8-D079-4691-5C71-985950DFF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CE9C4E6-305B-A250-FF65-C6D11980B2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DB75D-190A-B34D-9720-7CA26803244F}" type="datetimeFigureOut">
              <a:rPr kumimoji="1" lang="zh-CN" altLang="en-US" smtClean="0"/>
              <a:t>2024/5/26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E50D73F-0897-F494-ECF0-58002BF0B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00292CC-07F2-8806-58DB-E869303105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45C2A-CA95-F842-B71F-10B28F6B1363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96449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17C70BA-BE73-2D87-0C3A-D1DD61AE3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363" y="1035050"/>
            <a:ext cx="7048500" cy="3644900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56D7AFD1-267F-CDCD-C46D-C23CC282D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1" y="5178948"/>
            <a:ext cx="10146082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667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fr-FR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Test </a:t>
            </a:r>
            <a:r>
              <a:rPr kumimoji="0" lang="fr-FR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normality</a:t>
            </a:r>
            <a:r>
              <a:rPr kumimoji="0" lang="fr-FR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fr-FR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because</a:t>
            </a:r>
            <a:r>
              <a:rPr kumimoji="0" lang="fr-FR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the </a:t>
            </a:r>
            <a:r>
              <a:rPr kumimoji="0" lang="fr-FR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sample</a:t>
            </a:r>
            <a:r>
              <a:rPr kumimoji="0" lang="fr-FR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size </a:t>
            </a:r>
            <a:r>
              <a:rPr kumimoji="0" lang="fr-FR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is</a:t>
            </a:r>
            <a:r>
              <a:rPr kumimoji="0" lang="fr-FR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fr-FR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less</a:t>
            </a:r>
            <a:r>
              <a:rPr kumimoji="0" lang="fr-FR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fr-FR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than</a:t>
            </a:r>
            <a:r>
              <a:rPr kumimoji="0" lang="fr-FR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2000, </a:t>
            </a:r>
            <a:r>
              <a:rPr kumimoji="0" lang="fr-FR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so</a:t>
            </a:r>
            <a:r>
              <a:rPr kumimoji="0" lang="fr-FR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the SW test </a:t>
            </a:r>
            <a:r>
              <a:rPr kumimoji="0" lang="fr-FR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is</a:t>
            </a:r>
            <a:r>
              <a:rPr kumimoji="0" lang="fr-FR" altLang="zh-CN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fr-FR" altLang="zh-CN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</a:rPr>
              <a:t>used</a:t>
            </a:r>
            <a:r>
              <a:rPr lang="en-US" altLang="zh-CN" sz="2000" dirty="0"/>
              <a:t>.The results show that the P-value of mor length, mor width, length of flake and width of butt is greater than 0.05, indicating that the distribution of these data follows normal.</a:t>
            </a:r>
            <a:endParaRPr kumimoji="0" lang="zh-CN" altLang="zh-CN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113AF76D-B025-DCA2-78C6-A3E518D9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857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cxnSp>
        <p:nvCxnSpPr>
          <p:cNvPr id="9" name="直线箭头连接符 8">
            <a:extLst>
              <a:ext uri="{FF2B5EF4-FFF2-40B4-BE49-F238E27FC236}">
                <a16:creationId xmlns:a16="http://schemas.microsoft.com/office/drawing/2014/main" id="{664E9ABF-3F65-27BE-3137-256EFB582FB2}"/>
              </a:ext>
            </a:extLst>
          </p:cNvPr>
          <p:cNvCxnSpPr>
            <a:cxnSpLocks/>
          </p:cNvCxnSpPr>
          <p:nvPr/>
        </p:nvCxnSpPr>
        <p:spPr>
          <a:xfrm>
            <a:off x="7132607" y="2007732"/>
            <a:ext cx="8141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>
            <a:extLst>
              <a:ext uri="{FF2B5EF4-FFF2-40B4-BE49-F238E27FC236}">
                <a16:creationId xmlns:a16="http://schemas.microsoft.com/office/drawing/2014/main" id="{BCEC2600-D9F3-0D93-DA61-0E6AD58D9B52}"/>
              </a:ext>
            </a:extLst>
          </p:cNvPr>
          <p:cNvSpPr/>
          <p:nvPr/>
        </p:nvSpPr>
        <p:spPr>
          <a:xfrm>
            <a:off x="6426365" y="1899767"/>
            <a:ext cx="706242" cy="247295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F0EDF208-B615-ABF6-F09E-743AEA6A3844}"/>
              </a:ext>
            </a:extLst>
          </p:cNvPr>
          <p:cNvSpPr txBox="1"/>
          <p:nvPr/>
        </p:nvSpPr>
        <p:spPr>
          <a:xfrm>
            <a:off x="7946799" y="1842708"/>
            <a:ext cx="22049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altLang="zh-CN" b="0" i="0" u="none" strike="noStrike" dirty="0" err="1">
                <a:solidFill>
                  <a:srgbClr val="040C28"/>
                </a:solidFill>
                <a:effectLst/>
                <a:latin typeface="Google Sans"/>
              </a:rPr>
              <a:t>statistical</a:t>
            </a:r>
            <a:r>
              <a:rPr lang="fr-FR" altLang="zh-CN" b="0" i="0" u="none" strike="noStrike" dirty="0">
                <a:solidFill>
                  <a:srgbClr val="040C28"/>
                </a:solidFill>
                <a:effectLst/>
                <a:latin typeface="Google Sans"/>
              </a:rPr>
              <a:t> </a:t>
            </a:r>
            <a:r>
              <a:rPr lang="fr-FR" altLang="zh-CN" b="0" i="0" u="none" strike="noStrike" dirty="0" err="1">
                <a:solidFill>
                  <a:srgbClr val="040C28"/>
                </a:solidFill>
                <a:effectLst/>
                <a:latin typeface="Google Sans"/>
              </a:rPr>
              <a:t>significance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975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>
            <a:extLst>
              <a:ext uri="{FF2B5EF4-FFF2-40B4-BE49-F238E27FC236}">
                <a16:creationId xmlns:a16="http://schemas.microsoft.com/office/drawing/2014/main" id="{FC287AA2-D8AE-2320-2846-7DF44DF0DF5A}"/>
              </a:ext>
            </a:extLst>
          </p:cNvPr>
          <p:cNvSpPr txBox="1"/>
          <p:nvPr/>
        </p:nvSpPr>
        <p:spPr>
          <a:xfrm>
            <a:off x="1533137" y="4470298"/>
            <a:ext cx="610017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CN" dirty="0" err="1"/>
              <a:t>Univariate</a:t>
            </a:r>
            <a:r>
              <a:rPr lang="fr-FR" altLang="zh-CN" dirty="0"/>
              <a:t> </a:t>
            </a:r>
            <a:r>
              <a:rPr lang="fr-FR" altLang="zh-CN" dirty="0" err="1"/>
              <a:t>analysis</a:t>
            </a:r>
            <a:r>
              <a:rPr lang="fr-FR" altLang="zh-CN" dirty="0"/>
              <a:t> </a:t>
            </a:r>
            <a:r>
              <a:rPr lang="fr-FR" altLang="zh-CN" dirty="0" err="1"/>
              <a:t>showed</a:t>
            </a:r>
            <a:r>
              <a:rPr lang="fr-FR" altLang="zh-CN" dirty="0"/>
              <a:t> </a:t>
            </a:r>
            <a:r>
              <a:rPr lang="fr-FR" altLang="zh-CN" dirty="0" err="1"/>
              <a:t>that</a:t>
            </a:r>
            <a:r>
              <a:rPr lang="fr-FR" altLang="zh-CN" dirty="0"/>
              <a:t> the </a:t>
            </a:r>
            <a:r>
              <a:rPr lang="fr-FR" altLang="zh-CN" dirty="0" err="1"/>
              <a:t>length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flake</a:t>
            </a:r>
            <a:r>
              <a:rPr lang="fr-FR" altLang="zh-CN" dirty="0"/>
              <a:t> of</a:t>
            </a:r>
            <a:r>
              <a:rPr lang="zh-CN" altLang="en-US" dirty="0"/>
              <a:t> </a:t>
            </a:r>
            <a:r>
              <a:rPr lang="fr-FR" altLang="zh-CN" dirty="0" err="1"/>
              <a:t>artifacts</a:t>
            </a:r>
            <a:r>
              <a:rPr lang="fr-FR" altLang="zh-CN" dirty="0"/>
              <a:t> </a:t>
            </a:r>
            <a:r>
              <a:rPr lang="fr-FR" altLang="zh-CN" dirty="0" err="1"/>
              <a:t>obtained</a:t>
            </a:r>
            <a:r>
              <a:rPr lang="fr-FR" altLang="zh-CN" dirty="0"/>
              <a:t> </a:t>
            </a:r>
            <a:r>
              <a:rPr lang="fr-FR" altLang="zh-CN" dirty="0" err="1"/>
              <a:t>from</a:t>
            </a:r>
            <a:r>
              <a:rPr lang="fr-FR" altLang="zh-CN" dirty="0"/>
              <a:t> </a:t>
            </a:r>
            <a:r>
              <a:rPr lang="fr-FR" altLang="zh-CN" dirty="0" err="1"/>
              <a:t>deer</a:t>
            </a:r>
            <a:r>
              <a:rPr lang="zh-CN" altLang="en-US" dirty="0"/>
              <a:t> </a:t>
            </a:r>
            <a:r>
              <a:rPr lang="en-US" altLang="zh-CN" dirty="0"/>
              <a:t>antler</a:t>
            </a:r>
            <a:r>
              <a:rPr lang="fr-FR" altLang="zh-CN" dirty="0"/>
              <a:t> </a:t>
            </a:r>
            <a:r>
              <a:rPr lang="fr-FR" altLang="zh-CN" dirty="0" err="1"/>
              <a:t>was</a:t>
            </a:r>
            <a:r>
              <a:rPr lang="fr-FR" altLang="zh-CN" dirty="0"/>
              <a:t> the </a:t>
            </a:r>
            <a:r>
              <a:rPr lang="fr-FR" altLang="zh-CN" dirty="0" err="1"/>
              <a:t>largest</a:t>
            </a:r>
            <a:r>
              <a:rPr lang="fr-FR" altLang="zh-CN" dirty="0"/>
              <a:t>, </a:t>
            </a:r>
            <a:r>
              <a:rPr lang="fr-FR" altLang="zh-CN" dirty="0" err="1"/>
              <a:t>followed</a:t>
            </a:r>
            <a:r>
              <a:rPr lang="fr-FR" altLang="zh-CN" dirty="0"/>
              <a:t> by </a:t>
            </a:r>
            <a:r>
              <a:rPr lang="fr-FR" altLang="zh-CN" dirty="0" err="1"/>
              <a:t>limestone</a:t>
            </a:r>
            <a:r>
              <a:rPr lang="fr-FR" altLang="zh-CN" dirty="0"/>
              <a:t>, </a:t>
            </a:r>
            <a:r>
              <a:rPr lang="fr-FR" altLang="zh-CN" dirty="0" err="1"/>
              <a:t>corwood</a:t>
            </a:r>
            <a:r>
              <a:rPr lang="fr-FR" altLang="zh-CN" dirty="0"/>
              <a:t> and </a:t>
            </a:r>
            <a:r>
              <a:rPr lang="fr-FR" altLang="zh-CN" dirty="0" err="1"/>
              <a:t>bone</a:t>
            </a:r>
            <a:r>
              <a:rPr lang="fr-FR" altLang="zh-CN" dirty="0"/>
              <a:t>; but the surface of </a:t>
            </a:r>
            <a:r>
              <a:rPr lang="fr-FR" altLang="zh-CN" dirty="0" err="1"/>
              <a:t>butt</a:t>
            </a:r>
            <a:r>
              <a:rPr lang="fr-FR" altLang="zh-CN" dirty="0"/>
              <a:t> of the </a:t>
            </a:r>
            <a:r>
              <a:rPr lang="fr-FR" altLang="zh-CN" dirty="0" err="1"/>
              <a:t>artifacts</a:t>
            </a:r>
            <a:r>
              <a:rPr lang="fr-FR" altLang="zh-CN" dirty="0"/>
              <a:t>, the </a:t>
            </a:r>
            <a:r>
              <a:rPr lang="fr-FR" altLang="zh-CN" dirty="0" err="1"/>
              <a:t>limestone</a:t>
            </a:r>
            <a:r>
              <a:rPr lang="fr-FR" altLang="zh-CN" dirty="0"/>
              <a:t> </a:t>
            </a:r>
            <a:r>
              <a:rPr lang="fr-FR" altLang="zh-CN" dirty="0" err="1"/>
              <a:t>was</a:t>
            </a:r>
            <a:r>
              <a:rPr lang="fr-FR" altLang="zh-CN" dirty="0"/>
              <a:t> the </a:t>
            </a:r>
            <a:r>
              <a:rPr lang="fr-FR" altLang="zh-CN" dirty="0" err="1"/>
              <a:t>largest</a:t>
            </a:r>
            <a:r>
              <a:rPr lang="fr-FR" altLang="zh-CN" dirty="0"/>
              <a:t>, </a:t>
            </a:r>
            <a:r>
              <a:rPr lang="fr-FR" altLang="zh-CN" dirty="0" err="1"/>
              <a:t>followed</a:t>
            </a:r>
            <a:r>
              <a:rPr lang="fr-FR" altLang="zh-CN" dirty="0"/>
              <a:t> by </a:t>
            </a:r>
            <a:r>
              <a:rPr lang="fr-FR" altLang="zh-CN" dirty="0" err="1"/>
              <a:t>corwood</a:t>
            </a:r>
            <a:r>
              <a:rPr lang="fr-FR" altLang="zh-CN" dirty="0"/>
              <a:t>, </a:t>
            </a:r>
            <a:r>
              <a:rPr lang="fr-FR" altLang="zh-CN" dirty="0" err="1"/>
              <a:t>deer</a:t>
            </a:r>
            <a:r>
              <a:rPr lang="fr-FR" altLang="zh-CN" dirty="0"/>
              <a:t> </a:t>
            </a:r>
            <a:r>
              <a:rPr lang="fr-FR" altLang="zh-CN" dirty="0" err="1"/>
              <a:t>antler</a:t>
            </a:r>
            <a:r>
              <a:rPr lang="fr-FR" altLang="zh-CN" dirty="0"/>
              <a:t> and </a:t>
            </a:r>
            <a:r>
              <a:rPr lang="fr-FR" altLang="zh-CN" dirty="0" err="1"/>
              <a:t>bone</a:t>
            </a:r>
            <a:r>
              <a:rPr lang="fr-FR" altLang="zh-CN" dirty="0"/>
              <a:t>.</a:t>
            </a:r>
            <a:endParaRPr lang="zh-CN" altLang="en-US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517D8427-F82A-CF37-3929-E918A2C92B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89" y="724395"/>
            <a:ext cx="5719726" cy="3313214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E04E3521-0B7B-0280-5CC3-EB617798FF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215" y="910373"/>
            <a:ext cx="6230377" cy="334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5552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内容占位符 12">
            <a:extLst>
              <a:ext uri="{FF2B5EF4-FFF2-40B4-BE49-F238E27FC236}">
                <a16:creationId xmlns:a16="http://schemas.microsoft.com/office/drawing/2014/main" id="{1C8B478A-9C97-79E0-F8E4-CF1E3B93D7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1990" y="1310678"/>
            <a:ext cx="5867400" cy="3136900"/>
          </a:xfrm>
        </p:spPr>
      </p:pic>
      <p:sp>
        <p:nvSpPr>
          <p:cNvPr id="2" name="标题 1">
            <a:extLst>
              <a:ext uri="{FF2B5EF4-FFF2-40B4-BE49-F238E27FC236}">
                <a16:creationId xmlns:a16="http://schemas.microsoft.com/office/drawing/2014/main" id="{C2D10EC8-E3EA-7757-F094-1AFB03032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fr-FR" altLang="zh-CN" sz="2000" dirty="0"/>
              <a:t>I </a:t>
            </a:r>
            <a:r>
              <a:rPr kumimoji="1" lang="fr-FR" altLang="zh-CN" sz="2000" dirty="0" err="1"/>
              <a:t>want</a:t>
            </a:r>
            <a:r>
              <a:rPr kumimoji="1" lang="fr-FR" altLang="zh-CN" sz="2000" dirty="0"/>
              <a:t> to </a:t>
            </a:r>
            <a:r>
              <a:rPr kumimoji="1" lang="fr-FR" altLang="zh-CN" sz="2000" dirty="0" err="1"/>
              <a:t>study</a:t>
            </a:r>
            <a:r>
              <a:rPr kumimoji="1" lang="fr-FR" altLang="zh-CN" sz="2000" dirty="0"/>
              <a:t> </a:t>
            </a:r>
            <a:r>
              <a:rPr kumimoji="1" lang="fr-FR" altLang="zh-CN" sz="2000" dirty="0" err="1"/>
              <a:t>whether</a:t>
            </a:r>
            <a:r>
              <a:rPr kumimoji="1" lang="fr-FR" altLang="zh-CN" sz="2000" dirty="0"/>
              <a:t> the </a:t>
            </a:r>
            <a:r>
              <a:rPr kumimoji="1" lang="fr-FR" altLang="zh-CN" sz="2000" dirty="0" err="1"/>
              <a:t>length</a:t>
            </a:r>
            <a:r>
              <a:rPr kumimoji="1" lang="fr-FR" altLang="zh-CN" sz="2000" dirty="0"/>
              <a:t> of </a:t>
            </a:r>
            <a:r>
              <a:rPr kumimoji="1" lang="fr-FR" altLang="zh-CN" sz="2000" dirty="0" err="1"/>
              <a:t>flake</a:t>
            </a:r>
            <a:r>
              <a:rPr kumimoji="1" lang="fr-FR" altLang="zh-CN" sz="2000" dirty="0"/>
              <a:t> </a:t>
            </a:r>
            <a:r>
              <a:rPr kumimoji="1" lang="fr-FR" altLang="zh-CN" sz="2000" dirty="0" err="1"/>
              <a:t>is</a:t>
            </a:r>
            <a:r>
              <a:rPr kumimoji="1" lang="fr-FR" altLang="zh-CN" sz="2000" dirty="0"/>
              <a:t> </a:t>
            </a:r>
            <a:r>
              <a:rPr kumimoji="1" lang="fr-FR" altLang="zh-CN" sz="2000" dirty="0" err="1"/>
              <a:t>related</a:t>
            </a:r>
            <a:r>
              <a:rPr kumimoji="1" lang="fr-FR" altLang="zh-CN" sz="2000" dirty="0"/>
              <a:t> to the surface of </a:t>
            </a:r>
            <a:r>
              <a:rPr kumimoji="1" lang="fr-FR" altLang="zh-CN" sz="2000" dirty="0" err="1"/>
              <a:t>butt</a:t>
            </a:r>
            <a:r>
              <a:rPr kumimoji="1" lang="fr-FR" altLang="zh-CN" sz="2000" dirty="0"/>
              <a:t>, </a:t>
            </a:r>
            <a:r>
              <a:rPr kumimoji="1" lang="fr-FR" altLang="zh-CN" sz="2000" dirty="0" err="1"/>
              <a:t>so</a:t>
            </a:r>
            <a:r>
              <a:rPr kumimoji="1" lang="fr-FR" altLang="zh-CN" sz="2000" dirty="0"/>
              <a:t> the </a:t>
            </a:r>
            <a:r>
              <a:rPr kumimoji="1" lang="fr-FR" altLang="zh-CN" sz="2000" dirty="0" err="1"/>
              <a:t>peason</a:t>
            </a:r>
            <a:r>
              <a:rPr kumimoji="1" lang="fr-FR" altLang="zh-CN" sz="2000" dirty="0"/>
              <a:t> </a:t>
            </a:r>
            <a:r>
              <a:rPr kumimoji="1" lang="fr-FR" altLang="zh-CN" sz="2000" dirty="0" err="1"/>
              <a:t>correlation</a:t>
            </a:r>
            <a:r>
              <a:rPr kumimoji="1" lang="fr-FR" altLang="zh-CN" sz="2000" dirty="0"/>
              <a:t> </a:t>
            </a:r>
            <a:r>
              <a:rPr kumimoji="1" lang="fr-FR" altLang="zh-CN" sz="2000" dirty="0" err="1"/>
              <a:t>analysis</a:t>
            </a:r>
            <a:r>
              <a:rPr kumimoji="1" lang="fr-FR" altLang="zh-CN" sz="2000" dirty="0"/>
              <a:t>(1-tailed) </a:t>
            </a:r>
            <a:r>
              <a:rPr kumimoji="1" lang="fr-FR" altLang="zh-CN" sz="2000" dirty="0" err="1"/>
              <a:t>is</a:t>
            </a:r>
            <a:r>
              <a:rPr kumimoji="1" lang="fr-FR" altLang="zh-CN" sz="2000" dirty="0"/>
              <a:t> </a:t>
            </a:r>
            <a:r>
              <a:rPr kumimoji="1" lang="fr-FR" altLang="zh-CN" sz="2000" dirty="0" err="1"/>
              <a:t>conducted</a:t>
            </a:r>
            <a:r>
              <a:rPr kumimoji="1" lang="fr-FR" altLang="zh-CN" sz="2000" dirty="0"/>
              <a:t> on the </a:t>
            </a:r>
            <a:r>
              <a:rPr kumimoji="1" lang="fr-FR" altLang="zh-CN" sz="2000" dirty="0" err="1"/>
              <a:t>length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of</a:t>
            </a:r>
            <a:r>
              <a:rPr kumimoji="1" lang="zh-CN" altLang="en-US" sz="2000" dirty="0"/>
              <a:t> </a:t>
            </a:r>
            <a:r>
              <a:rPr kumimoji="1" lang="en-US" altLang="zh-CN" sz="2000" dirty="0"/>
              <a:t>flake</a:t>
            </a:r>
            <a:r>
              <a:rPr kumimoji="1" lang="fr-FR" altLang="zh-CN" sz="2000" dirty="0"/>
              <a:t> and surface</a:t>
            </a:r>
            <a:r>
              <a:rPr kumimoji="1" lang="zh-CN" altLang="en-US" sz="2000" dirty="0"/>
              <a:t> </a:t>
            </a:r>
            <a:r>
              <a:rPr kumimoji="1" lang="fr-FR" altLang="zh-CN" sz="2000" dirty="0"/>
              <a:t>of </a:t>
            </a:r>
            <a:r>
              <a:rPr kumimoji="1" lang="fr-FR" altLang="zh-CN" sz="2000" dirty="0" err="1"/>
              <a:t>butt</a:t>
            </a:r>
            <a:endParaRPr kumimoji="1" lang="zh-CN" altLang="en-US" sz="2000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48A6932-5368-5150-25D4-346E2048D4CE}"/>
              </a:ext>
            </a:extLst>
          </p:cNvPr>
          <p:cNvSpPr/>
          <p:nvPr/>
        </p:nvSpPr>
        <p:spPr>
          <a:xfrm>
            <a:off x="1992013" y="2660271"/>
            <a:ext cx="1136999" cy="25664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C6E02E2-18EF-49AA-46B1-E2FD9594883C}"/>
              </a:ext>
            </a:extLst>
          </p:cNvPr>
          <p:cNvSpPr/>
          <p:nvPr/>
        </p:nvSpPr>
        <p:spPr>
          <a:xfrm>
            <a:off x="1956414" y="3438301"/>
            <a:ext cx="1136999" cy="256646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0793456-F781-9E05-5279-846F5F29175F}"/>
              </a:ext>
            </a:extLst>
          </p:cNvPr>
          <p:cNvSpPr txBox="1"/>
          <p:nvPr/>
        </p:nvSpPr>
        <p:spPr>
          <a:xfrm>
            <a:off x="2976148" y="5393908"/>
            <a:ext cx="6651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fr-FR" altLang="zh-CN" dirty="0"/>
              <a:t>The p-values </a:t>
            </a:r>
            <a:r>
              <a:rPr kumimoji="1" lang="fr-FR" altLang="zh-CN" dirty="0" err="1"/>
              <a:t>obtained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is</a:t>
            </a:r>
            <a:r>
              <a:rPr kumimoji="1" lang="zh-CN" altLang="en-US" dirty="0"/>
              <a:t> </a:t>
            </a:r>
            <a:r>
              <a:rPr kumimoji="1" lang="en-US" altLang="zh-CN" dirty="0"/>
              <a:t>0.005</a:t>
            </a:r>
            <a:r>
              <a:rPr kumimoji="1" lang="zh-CN" altLang="en-US" dirty="0"/>
              <a:t>（</a:t>
            </a:r>
            <a:r>
              <a:rPr kumimoji="1" lang="en-US" altLang="zh-CN" dirty="0"/>
              <a:t>&lt;0.01)</a:t>
            </a:r>
            <a:r>
              <a:rPr kumimoji="1" lang="fr-FR" altLang="zh-CN" dirty="0"/>
              <a:t>, </a:t>
            </a:r>
            <a:r>
              <a:rPr kumimoji="1" lang="fr-FR" altLang="zh-CN" dirty="0" err="1"/>
              <a:t>respectively</a:t>
            </a:r>
            <a:r>
              <a:rPr kumimoji="1" lang="fr-FR" altLang="zh-CN" dirty="0"/>
              <a:t>, </a:t>
            </a:r>
            <a:r>
              <a:rPr kumimoji="1" lang="fr-FR" altLang="zh-CN" dirty="0" err="1"/>
              <a:t>indicating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these</a:t>
            </a:r>
            <a:r>
              <a:rPr kumimoji="1" lang="zh-CN" altLang="en-US" dirty="0"/>
              <a:t> </a:t>
            </a:r>
            <a:r>
              <a:rPr kumimoji="1" lang="en-US" altLang="zh-CN" dirty="0"/>
              <a:t>2</a:t>
            </a:r>
            <a:r>
              <a:rPr kumimoji="1" lang="zh-CN" altLang="en-US" dirty="0"/>
              <a:t> </a:t>
            </a:r>
            <a:r>
              <a:rPr kumimoji="1" lang="en-US" altLang="zh-CN" dirty="0" err="1"/>
              <a:t>facotrs</a:t>
            </a:r>
            <a:r>
              <a:rPr kumimoji="1" lang="zh-CN" altLang="en-US" dirty="0"/>
              <a:t> </a:t>
            </a:r>
            <a:r>
              <a:rPr kumimoji="1" lang="en-US" altLang="zh-CN" dirty="0"/>
              <a:t>have</a:t>
            </a:r>
            <a:r>
              <a:rPr kumimoji="1" lang="zh-CN" altLang="en-US" dirty="0"/>
              <a:t> </a:t>
            </a:r>
            <a:r>
              <a:rPr kumimoji="1" lang="en-US" altLang="zh-CN" dirty="0"/>
              <a:t>strong</a:t>
            </a:r>
            <a:r>
              <a:rPr kumimoji="1" lang="zh-CN" altLang="en-US" dirty="0"/>
              <a:t> </a:t>
            </a:r>
            <a:r>
              <a:rPr kumimoji="1" lang="en-US" altLang="zh-CN" dirty="0"/>
              <a:t>relation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with</a:t>
            </a:r>
            <a:r>
              <a:rPr kumimoji="1" lang="zh-CN" altLang="en-US" dirty="0"/>
              <a:t> </a:t>
            </a:r>
            <a:r>
              <a:rPr kumimoji="1" lang="en-US" altLang="zh-CN" dirty="0"/>
              <a:t>each</a:t>
            </a:r>
            <a:r>
              <a:rPr kumimoji="1" lang="zh-CN" altLang="en-US" dirty="0"/>
              <a:t> </a:t>
            </a:r>
            <a:r>
              <a:rPr kumimoji="1" lang="en-US" altLang="zh-CN" dirty="0"/>
              <a:t>other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7737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>
            <a:extLst>
              <a:ext uri="{FF2B5EF4-FFF2-40B4-BE49-F238E27FC236}">
                <a16:creationId xmlns:a16="http://schemas.microsoft.com/office/drawing/2014/main" id="{D7523112-602D-C466-B948-5F519B5C95D7}"/>
              </a:ext>
            </a:extLst>
          </p:cNvPr>
          <p:cNvSpPr txBox="1">
            <a:spLocks/>
          </p:cNvSpPr>
          <p:nvPr/>
        </p:nvSpPr>
        <p:spPr>
          <a:xfrm>
            <a:off x="1090286" y="253846"/>
            <a:ext cx="10515600" cy="8123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fr-FR" altLang="zh-CN" sz="2000"/>
              <a:t>In addition, we also want to study the influence of different raw materials, different hammers on the size of artifacts and butt.</a:t>
            </a:r>
            <a:endParaRPr kumimoji="1" lang="zh-CN" altLang="en-US" sz="2000" dirty="0"/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00E41B74-BFCF-2703-AD0C-FB672F12CD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66168"/>
            <a:ext cx="5321346" cy="4965041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A4A8B368-13CA-0E14-85B5-C048DAF35D58}"/>
              </a:ext>
            </a:extLst>
          </p:cNvPr>
          <p:cNvSpPr/>
          <p:nvPr/>
        </p:nvSpPr>
        <p:spPr>
          <a:xfrm>
            <a:off x="1028700" y="5437592"/>
            <a:ext cx="1097201" cy="576197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55CE928A-7010-9228-C017-6EA0605DDB8D}"/>
              </a:ext>
            </a:extLst>
          </p:cNvPr>
          <p:cNvSpPr txBox="1"/>
          <p:nvPr/>
        </p:nvSpPr>
        <p:spPr>
          <a:xfrm>
            <a:off x="6986486" y="3694365"/>
            <a:ext cx="436731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fr-FR" altLang="zh-CN" dirty="0" err="1"/>
              <a:t>After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we</a:t>
            </a:r>
            <a:r>
              <a:rPr kumimoji="1" lang="fr-FR" altLang="zh-CN" dirty="0"/>
              <a:t> use </a:t>
            </a:r>
            <a:r>
              <a:rPr kumimoji="1" lang="fr-FR" altLang="zh-CN" dirty="0" err="1"/>
              <a:t>multivariate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linear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regression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analysis</a:t>
            </a:r>
            <a:r>
              <a:rPr kumimoji="1" lang="fr-FR" altLang="zh-CN" dirty="0"/>
              <a:t> on </a:t>
            </a:r>
            <a:r>
              <a:rPr kumimoji="1" lang="fr-FR" altLang="zh-CN" dirty="0" err="1"/>
              <a:t>it</a:t>
            </a:r>
            <a:r>
              <a:rPr kumimoji="1" lang="fr-FR" altLang="zh-CN" dirty="0"/>
              <a:t>, </a:t>
            </a:r>
            <a:r>
              <a:rPr kumimoji="1" lang="fr-FR" altLang="zh-CN" dirty="0" err="1"/>
              <a:t>we</a:t>
            </a:r>
            <a:r>
              <a:rPr kumimoji="1" lang="fr-FR" altLang="zh-CN" dirty="0"/>
              <a:t> can </a:t>
            </a:r>
            <a:r>
              <a:rPr kumimoji="1" lang="fr-FR" altLang="zh-CN" dirty="0" err="1"/>
              <a:t>see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that</a:t>
            </a:r>
            <a:r>
              <a:rPr kumimoji="1" lang="fr-FR" altLang="zh-CN" dirty="0"/>
              <a:t> the </a:t>
            </a:r>
            <a:r>
              <a:rPr kumimoji="1" lang="fr-FR" altLang="zh-CN" dirty="0" err="1"/>
              <a:t>numbers</a:t>
            </a:r>
            <a:r>
              <a:rPr kumimoji="1" lang="fr-FR" altLang="zh-CN" dirty="0"/>
              <a:t> of R2 are </a:t>
            </a:r>
            <a:r>
              <a:rPr kumimoji="1" lang="fr-FR" altLang="zh-CN" dirty="0" err="1"/>
              <a:t>relatively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small</a:t>
            </a:r>
            <a:r>
              <a:rPr kumimoji="1" lang="fr-FR" altLang="zh-CN" dirty="0"/>
              <a:t>... It can </a:t>
            </a:r>
            <a:r>
              <a:rPr kumimoji="1" lang="fr-FR" altLang="zh-CN" dirty="0" err="1"/>
              <a:t>be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shown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that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under</a:t>
            </a:r>
            <a:r>
              <a:rPr kumimoji="1" lang="fr-FR" altLang="zh-CN" dirty="0"/>
              <a:t> the </a:t>
            </a:r>
            <a:r>
              <a:rPr kumimoji="1" lang="fr-FR" altLang="zh-CN" dirty="0" err="1"/>
              <a:t>results</a:t>
            </a:r>
            <a:r>
              <a:rPr kumimoji="1" lang="fr-FR" altLang="zh-CN" dirty="0"/>
              <a:t> of </a:t>
            </a:r>
            <a:r>
              <a:rPr kumimoji="1" lang="fr-FR" altLang="zh-CN" dirty="0" err="1"/>
              <a:t>this</a:t>
            </a:r>
            <a:r>
              <a:rPr kumimoji="1" lang="fr-FR" altLang="zh-CN" dirty="0"/>
              <a:t> test, the </a:t>
            </a:r>
            <a:r>
              <a:rPr kumimoji="1" lang="fr-FR" altLang="zh-CN" dirty="0" err="1"/>
              <a:t>correlation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between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different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materials</a:t>
            </a:r>
            <a:r>
              <a:rPr kumimoji="1" lang="fr-FR" altLang="zh-CN" dirty="0"/>
              <a:t>, </a:t>
            </a:r>
            <a:r>
              <a:rPr kumimoji="1" lang="fr-FR" altLang="zh-CN" dirty="0" err="1"/>
              <a:t>technical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lengths</a:t>
            </a:r>
            <a:r>
              <a:rPr kumimoji="1" lang="fr-FR" altLang="zh-CN" dirty="0"/>
              <a:t> of </a:t>
            </a:r>
            <a:r>
              <a:rPr kumimoji="1" lang="fr-FR" altLang="zh-CN" dirty="0" err="1"/>
              <a:t>hammers</a:t>
            </a:r>
            <a:r>
              <a:rPr kumimoji="1" lang="fr-FR" altLang="zh-CN" dirty="0"/>
              <a:t> and </a:t>
            </a:r>
            <a:r>
              <a:rPr kumimoji="1" lang="fr-FR" altLang="zh-CN" dirty="0" err="1"/>
              <a:t>artifacts</a:t>
            </a:r>
            <a:r>
              <a:rPr kumimoji="1" lang="fr-FR" altLang="zh-CN" dirty="0"/>
              <a:t> and </a:t>
            </a:r>
            <a:r>
              <a:rPr kumimoji="1" lang="fr-FR" altLang="zh-CN" dirty="0" err="1"/>
              <a:t>butt</a:t>
            </a:r>
            <a:r>
              <a:rPr kumimoji="1" lang="fr-FR" altLang="zh-CN" dirty="0"/>
              <a:t> sizes </a:t>
            </a:r>
            <a:r>
              <a:rPr kumimoji="1" lang="fr-FR" altLang="zh-CN" dirty="0" err="1"/>
              <a:t>is</a:t>
            </a:r>
            <a:r>
              <a:rPr kumimoji="1" lang="fr-FR" altLang="zh-CN" dirty="0"/>
              <a:t> </a:t>
            </a:r>
            <a:r>
              <a:rPr kumimoji="1" lang="fr-FR" altLang="zh-CN" dirty="0" err="1"/>
              <a:t>weak</a:t>
            </a:r>
            <a:r>
              <a:rPr kumimoji="1" lang="fr-FR" altLang="zh-CN" dirty="0"/>
              <a:t>.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3100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241</Words>
  <Application>Microsoft Macintosh PowerPoint</Application>
  <PresentationFormat>宽屏</PresentationFormat>
  <Paragraphs>7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Google Sans</vt:lpstr>
      <vt:lpstr>Arial</vt:lpstr>
      <vt:lpstr>Office 主题​​</vt:lpstr>
      <vt:lpstr>PowerPoint 演示文稿</vt:lpstr>
      <vt:lpstr>PowerPoint 演示文稿</vt:lpstr>
      <vt:lpstr>I want to study whether the length of flake is related to the surface of butt, so the peason correlation analysis(1-tailed) is conducted on the length of flake and surface of butt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沈蕤</dc:creator>
  <cp:lastModifiedBy>沈蕤</cp:lastModifiedBy>
  <cp:revision>5</cp:revision>
  <dcterms:created xsi:type="dcterms:W3CDTF">2024-05-10T15:35:55Z</dcterms:created>
  <dcterms:modified xsi:type="dcterms:W3CDTF">2024-05-26T17:27:12Z</dcterms:modified>
</cp:coreProperties>
</file>