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3800" cy="7562850"/>
  <p:notesSz cx="100838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94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5851" y="1892490"/>
            <a:ext cx="7632097" cy="1084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80625" cy="7559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1938" y="461114"/>
            <a:ext cx="490220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0062" y="1757754"/>
            <a:ext cx="9083675" cy="2131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6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algn="ctr">
              <a:lnSpc>
                <a:spcPts val="4170"/>
              </a:lnSpc>
              <a:spcBef>
                <a:spcPts val="100"/>
              </a:spcBef>
            </a:pPr>
            <a:r>
              <a:rPr spc="-5" dirty="0"/>
              <a:t>Packaging </a:t>
            </a:r>
            <a:r>
              <a:rPr lang="en-US" spc="-5" dirty="0"/>
              <a:t>NIPT (Acinar)</a:t>
            </a:r>
            <a:r>
              <a:rPr spc="-35" dirty="0"/>
              <a:t> </a:t>
            </a:r>
            <a:r>
              <a:rPr spc="-5" dirty="0"/>
              <a:t>for</a:t>
            </a:r>
          </a:p>
          <a:p>
            <a:pPr marL="156845" algn="ctr">
              <a:lnSpc>
                <a:spcPts val="4170"/>
              </a:lnSpc>
            </a:pPr>
            <a:r>
              <a:rPr spc="-5" dirty="0"/>
              <a:t>IIDP Cold Shipping</a:t>
            </a:r>
            <a:r>
              <a:rPr spc="-70" dirty="0"/>
              <a:t> </a:t>
            </a:r>
            <a:r>
              <a:rPr spc="-10" dirty="0"/>
              <a:t>Demonstration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7998" y="4218602"/>
            <a:ext cx="8693502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b="1" i="1" dirty="0">
                <a:solidFill>
                  <a:srgbClr val="FFFFFF"/>
                </a:solidFill>
                <a:latin typeface="Arial"/>
                <a:cs typeface="Arial"/>
              </a:rPr>
              <a:t>Revised from the Packaging of Islets Protocol </a:t>
            </a:r>
            <a:r>
              <a:rPr lang="en-US" sz="2800" b="1" i="1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36006" y="4772025"/>
            <a:ext cx="5411788" cy="183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379" y="564301"/>
            <a:ext cx="5027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</a:t>
            </a:r>
            <a:r>
              <a:rPr spc="-5" dirty="0"/>
              <a:t>Outer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217" y="1757754"/>
            <a:ext cx="77260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7185" marR="5080" indent="-325120">
              <a:lnSpc>
                <a:spcPct val="100000"/>
              </a:lnSpc>
              <a:spcBef>
                <a:spcPts val="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inner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box on top of those two cold packs, 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ensure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that the bottle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(s)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is in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upright</a:t>
            </a:r>
            <a:r>
              <a:rPr sz="280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position.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73312" y="3779837"/>
            <a:ext cx="4459286" cy="31480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379" y="564301"/>
            <a:ext cx="5027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</a:t>
            </a:r>
            <a:r>
              <a:rPr spc="-5" dirty="0"/>
              <a:t>Outer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8492" y="1486165"/>
            <a:ext cx="8039100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marR="5080" indent="-324485" algn="just">
              <a:lnSpc>
                <a:spcPct val="99800"/>
              </a:lnSpc>
              <a:spcBef>
                <a:spcPts val="10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two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800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Cryopaks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-20</a:t>
            </a:r>
            <a:r>
              <a:rPr sz="2800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cold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packs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around the inner box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short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sides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  alternating pattern stacked on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top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other, 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such that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no two same temperature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cold packs are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next to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other.</a:t>
            </a:r>
            <a:endParaRPr sz="2800">
              <a:latin typeface="Calibri"/>
              <a:cs typeface="Calibri"/>
            </a:endParaRPr>
          </a:p>
          <a:p>
            <a:pPr marL="336550" marR="174625" indent="-324485" algn="just">
              <a:lnSpc>
                <a:spcPts val="3350"/>
              </a:lnSpc>
              <a:spcBef>
                <a:spcPts val="84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one 8</a:t>
            </a:r>
            <a:r>
              <a:rPr sz="28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 Cryopak pouch and one 8</a:t>
            </a:r>
            <a:r>
              <a:rPr sz="28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 cold pack  on top of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inner</a:t>
            </a:r>
            <a:r>
              <a:rPr sz="28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box.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92712" y="4313237"/>
            <a:ext cx="3849623" cy="25606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379" y="564301"/>
            <a:ext cx="5027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</a:t>
            </a:r>
            <a:r>
              <a:rPr spc="-5" dirty="0"/>
              <a:t>Outer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3692" y="1468792"/>
            <a:ext cx="7312659" cy="449008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80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Place 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styrofoam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lid on</a:t>
            </a:r>
            <a:r>
              <a:rPr sz="2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top</a:t>
            </a:r>
            <a:endParaRPr sz="2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71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Put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appropriate documentation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8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top</a:t>
            </a:r>
            <a:endParaRPr sz="2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styrofoam</a:t>
            </a:r>
            <a:r>
              <a:rPr sz="2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lid</a:t>
            </a:r>
            <a:endParaRPr sz="2800">
              <a:latin typeface="Calibri"/>
              <a:cs typeface="Calibri"/>
            </a:endParaRPr>
          </a:p>
          <a:p>
            <a:pPr marL="337185" marR="602615" indent="-325120">
              <a:lnSpc>
                <a:spcPct val="100000"/>
              </a:lnSpc>
              <a:spcBef>
                <a:spcPts val="6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Close flaps of the shipping box and seal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with  packing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tape</a:t>
            </a:r>
            <a:endParaRPr sz="2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71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Attach "Cold Live Cells" label to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endParaRPr sz="2800">
              <a:latin typeface="Calibri"/>
              <a:cs typeface="Calibri"/>
            </a:endParaRPr>
          </a:p>
          <a:p>
            <a:pPr marL="337185" marR="5080" indent="-325120">
              <a:lnSpc>
                <a:spcPct val="100000"/>
              </a:lnSpc>
              <a:spcBef>
                <a:spcPts val="70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Attach Fedex shipping label using your Recipient  FedEx number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to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outside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outer</a:t>
            </a:r>
            <a:r>
              <a:rPr sz="2800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endParaRPr sz="2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Ship priority overnight to the</a:t>
            </a:r>
            <a:r>
              <a:rPr sz="2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destination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78712" y="1493837"/>
            <a:ext cx="2077923" cy="2165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47390" y="5497733"/>
            <a:ext cx="2501747" cy="2019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1721" y="918314"/>
            <a:ext cx="22631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5" dirty="0"/>
              <a:t>u</a:t>
            </a:r>
            <a:r>
              <a:rPr dirty="0"/>
              <a:t>r</a:t>
            </a:r>
            <a:r>
              <a:rPr spc="-5" dirty="0"/>
              <a:t>po</a:t>
            </a:r>
            <a:r>
              <a:rPr dirty="0"/>
              <a:t>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4952" y="1864117"/>
            <a:ext cx="7818120" cy="1407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7185" marR="5080" indent="-337185">
              <a:lnSpc>
                <a:spcPct val="100000"/>
              </a:lnSpc>
              <a:spcBef>
                <a:spcPts val="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presentation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illustrates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how to package human  </a:t>
            </a:r>
            <a:r>
              <a:rPr lang="en-US" sz="2800" spc="-10" dirty="0">
                <a:solidFill>
                  <a:srgbClr val="FFFFFF"/>
                </a:solidFill>
                <a:latin typeface="Calibri"/>
                <a:cs typeface="Calibri"/>
              </a:rPr>
              <a:t>NIPT (Acinar)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for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IIDP Cold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Shipping</a:t>
            </a:r>
            <a:r>
              <a:rPr sz="28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Protocol</a:t>
            </a:r>
            <a:endParaRPr sz="2800" dirty="0">
              <a:latin typeface="Calibri"/>
              <a:cs typeface="Calibri"/>
            </a:endParaRPr>
          </a:p>
          <a:p>
            <a:pPr marL="735330">
              <a:lnSpc>
                <a:spcPct val="100000"/>
              </a:lnSpc>
              <a:spcBef>
                <a:spcPts val="805"/>
              </a:spcBef>
            </a:pPr>
            <a:r>
              <a:rPr sz="2800" i="1" spc="-5" dirty="0">
                <a:solidFill>
                  <a:srgbClr val="FFFFFF"/>
                </a:solidFill>
                <a:latin typeface="Calibri"/>
                <a:cs typeface="Calibri"/>
              </a:rPr>
              <a:t>(Based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800" i="1" spc="-5" dirty="0">
                <a:solidFill>
                  <a:srgbClr val="FFFFFF"/>
                </a:solidFill>
                <a:latin typeface="Calibri"/>
                <a:cs typeface="Calibri"/>
              </a:rPr>
              <a:t>the Prodo Labs Shipping</a:t>
            </a:r>
            <a:r>
              <a:rPr sz="28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Calibri"/>
                <a:cs typeface="Calibri"/>
              </a:rPr>
              <a:t>Protocol)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8312" y="2636888"/>
            <a:ext cx="5802248" cy="4419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312682"/>
            <a:ext cx="61766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Materials per</a:t>
            </a:r>
            <a:r>
              <a:rPr spc="-95" dirty="0"/>
              <a:t> </a:t>
            </a:r>
            <a:r>
              <a:rPr dirty="0"/>
              <a:t>Shipment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0812" y="1423764"/>
            <a:ext cx="4199890" cy="197485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41630" indent="-329565">
              <a:lnSpc>
                <a:spcPct val="100000"/>
              </a:lnSpc>
              <a:spcBef>
                <a:spcPts val="409"/>
              </a:spcBef>
              <a:buFont typeface="Times New Roman"/>
              <a:buAutoNum type="arabicParenR"/>
              <a:tabLst>
                <a:tab pos="34226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8oz Cold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Packs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(Uline</a:t>
            </a: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S-7361)</a:t>
            </a:r>
            <a:endParaRPr sz="2400" dirty="0">
              <a:latin typeface="Calibri"/>
              <a:cs typeface="Calibri"/>
            </a:endParaRPr>
          </a:p>
          <a:p>
            <a:pPr marL="1306195" lvl="1" indent="-501650">
              <a:lnSpc>
                <a:spcPct val="100000"/>
              </a:lnSpc>
              <a:spcBef>
                <a:spcPts val="310"/>
              </a:spcBef>
              <a:buAutoNum type="alphaLcParenR"/>
              <a:tabLst>
                <a:tab pos="1306195" algn="l"/>
                <a:tab pos="130683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Eight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4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 dirty="0">
              <a:latin typeface="Calibri"/>
              <a:cs typeface="Calibri"/>
            </a:endParaRPr>
          </a:p>
          <a:p>
            <a:pPr marL="1306195" lvl="1" indent="-501650">
              <a:lnSpc>
                <a:spcPct val="100000"/>
              </a:lnSpc>
              <a:spcBef>
                <a:spcPts val="315"/>
              </a:spcBef>
              <a:buAutoNum type="alphaLcParenR"/>
              <a:tabLst>
                <a:tab pos="1306195" algn="l"/>
                <a:tab pos="130683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-20</a:t>
            </a:r>
            <a:r>
              <a:rPr sz="24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ts val="2590"/>
              </a:lnSpc>
              <a:spcBef>
                <a:spcPts val="625"/>
              </a:spcBef>
              <a:buAutoNum type="arabicParenR"/>
              <a:tabLst>
                <a:tab pos="325120" algn="l"/>
              </a:tabLst>
            </a:pPr>
            <a:r>
              <a:rPr lang="en-US"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 err="1">
                <a:solidFill>
                  <a:srgbClr val="FFFFFF"/>
                </a:solidFill>
                <a:latin typeface="Calibri"/>
                <a:cs typeface="Calibri"/>
              </a:rPr>
              <a:t>Cryopak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Pouches-6 oz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(Cat.</a:t>
            </a:r>
            <a:r>
              <a:rPr sz="24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No.  </a:t>
            </a:r>
            <a:r>
              <a:rPr lang="en-US" sz="2400" spc="-10" dirty="0">
                <a:solidFill>
                  <a:srgbClr val="FFFFFF"/>
                </a:solidFill>
                <a:latin typeface="Calibri"/>
                <a:cs typeface="Calibri"/>
              </a:rPr>
              <a:t>   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FMIS76000)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783" y="3315969"/>
            <a:ext cx="3557904" cy="409599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805180">
              <a:lnSpc>
                <a:spcPct val="100000"/>
              </a:lnSpc>
              <a:spcBef>
                <a:spcPts val="400"/>
              </a:spcBef>
              <a:tabLst>
                <a:tab pos="130619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a)	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4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 dirty="0">
              <a:latin typeface="Calibri"/>
              <a:cs typeface="Calibri"/>
            </a:endParaRPr>
          </a:p>
          <a:p>
            <a:pPr marL="12700" marR="159385">
              <a:lnSpc>
                <a:spcPts val="3190"/>
              </a:lnSpc>
              <a:spcBef>
                <a:spcPts val="14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3) Outer Box (Uline</a:t>
            </a:r>
            <a:r>
              <a:rPr sz="24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S-7359)  4)</a:t>
            </a:r>
            <a:r>
              <a:rPr lang="en-US"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Inner Box (Uline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S-4344)</a:t>
            </a:r>
            <a:endParaRPr sz="2400" dirty="0"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160"/>
              </a:spcBef>
              <a:buAutoNum type="arabicParenR" startAt="5"/>
              <a:tabLst>
                <a:tab pos="325120" algn="l"/>
              </a:tabLst>
            </a:pPr>
            <a:r>
              <a:rPr lang="en-US" sz="2400" spc="-5" dirty="0">
                <a:solidFill>
                  <a:srgbClr val="FFFFFF"/>
                </a:solidFill>
                <a:latin typeface="Calibri"/>
                <a:cs typeface="Calibri"/>
              </a:rPr>
              <a:t>PETG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Sterile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r>
              <a:rPr lang="en-US" sz="2400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310"/>
              </a:spcBef>
              <a:buAutoNum type="arabicParenR" startAt="5"/>
              <a:tabLst>
                <a:tab pos="3251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Absorbent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Pad</a:t>
            </a:r>
            <a:endParaRPr sz="2400" dirty="0"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310"/>
              </a:spcBef>
              <a:buAutoNum type="arabicParenR" startAt="5"/>
              <a:tabLst>
                <a:tab pos="3251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Quart-sized Ziplock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Bag</a:t>
            </a:r>
            <a:endParaRPr lang="en-US" sz="24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310"/>
              </a:spcBef>
              <a:buAutoNum type="arabicParenR" startAt="5"/>
              <a:tabLst>
                <a:tab pos="325120" algn="l"/>
              </a:tabLst>
            </a:pPr>
            <a:r>
              <a:rPr lang="en-US" sz="2400" dirty="0" err="1">
                <a:solidFill>
                  <a:srgbClr val="FFFFFF"/>
                </a:solidFill>
                <a:latin typeface="Calibri"/>
                <a:cs typeface="Calibri"/>
              </a:rPr>
              <a:t>TipTemp</a:t>
            </a:r>
            <a:r>
              <a:rPr lang="en-US" sz="2400" dirty="0">
                <a:solidFill>
                  <a:srgbClr val="FFFFFF"/>
                </a:solidFill>
                <a:latin typeface="Calibri"/>
                <a:cs typeface="Calibri"/>
              </a:rPr>
              <a:t> Indicator</a:t>
            </a:r>
            <a:endParaRPr sz="2400" dirty="0"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315"/>
              </a:spcBef>
              <a:buAutoNum type="arabicParenR" startAt="5"/>
              <a:tabLst>
                <a:tab pos="3251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Packing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Tape</a:t>
            </a:r>
            <a:endParaRPr sz="2400" dirty="0">
              <a:latin typeface="Calibri"/>
              <a:cs typeface="Calibri"/>
            </a:endParaRPr>
          </a:p>
          <a:p>
            <a:pPr marL="325120" indent="-312420">
              <a:lnSpc>
                <a:spcPct val="100000"/>
              </a:lnSpc>
              <a:spcBef>
                <a:spcPts val="310"/>
              </a:spcBef>
              <a:buAutoNum type="arabicParenR" startAt="5"/>
              <a:tabLst>
                <a:tab pos="325120" algn="l"/>
              </a:tabLst>
            </a:pPr>
            <a:r>
              <a:rPr lang="en-US"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Islet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Documentation</a:t>
            </a:r>
            <a:endParaRPr sz="2400" dirty="0">
              <a:latin typeface="Calibri"/>
              <a:cs typeface="Calibri"/>
            </a:endParaRPr>
          </a:p>
          <a:p>
            <a:pPr marL="480059" indent="-467995">
              <a:lnSpc>
                <a:spcPct val="100000"/>
              </a:lnSpc>
              <a:spcBef>
                <a:spcPts val="315"/>
              </a:spcBef>
              <a:buAutoNum type="arabicParenR" startAt="5"/>
              <a:tabLst>
                <a:tab pos="48069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Shipping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Documentation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8128" y="3946898"/>
            <a:ext cx="381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1b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328" y="4175498"/>
            <a:ext cx="36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1a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0828" y="4902871"/>
            <a:ext cx="338455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55"/>
              </a:lnSpc>
            </a:pPr>
            <a:r>
              <a:rPr sz="2400" b="1" spc="-10" dirty="0">
                <a:latin typeface="Arial"/>
                <a:cs typeface="Arial"/>
              </a:rPr>
              <a:t>2a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94128" y="394689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03528" y="508989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17728" y="371829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8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98528" y="615669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9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88928" y="326109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6728" y="6156698"/>
            <a:ext cx="36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10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726112" y="4541837"/>
            <a:ext cx="914400" cy="1524000"/>
            <a:chOff x="5726112" y="4541837"/>
            <a:chExt cx="914400" cy="1524000"/>
          </a:xfrm>
        </p:grpSpPr>
        <p:sp>
          <p:nvSpPr>
            <p:cNvPr id="16" name="object 16"/>
            <p:cNvSpPr/>
            <p:nvPr/>
          </p:nvSpPr>
          <p:spPr>
            <a:xfrm>
              <a:off x="5726112" y="4541837"/>
              <a:ext cx="914400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26112" y="5151437"/>
              <a:ext cx="914400" cy="914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852852" y="5074729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33452" y="4998529"/>
            <a:ext cx="36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2a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7146" y="1146914"/>
            <a:ext cx="487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Bottle</a:t>
            </a:r>
            <a:r>
              <a:rPr spc="-80" dirty="0"/>
              <a:t> </a:t>
            </a:r>
            <a:r>
              <a:rPr dirty="0"/>
              <a:t>Prep</a:t>
            </a:r>
            <a:r>
              <a:rPr lang="en-US" dirty="0"/>
              <a:t>a</a:t>
            </a:r>
            <a:r>
              <a:rPr dirty="0"/>
              <a:t>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8152" y="1952625"/>
            <a:ext cx="6627495" cy="3170099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114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Islets are placed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following</a:t>
            </a:r>
            <a:r>
              <a:rPr sz="2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bottle:</a:t>
            </a:r>
            <a:endParaRPr sz="2800" dirty="0">
              <a:latin typeface="Calibri"/>
              <a:cs typeface="Calibri"/>
            </a:endParaRPr>
          </a:p>
          <a:p>
            <a:pPr marL="1137285" lvl="1" indent="-325120">
              <a:lnSpc>
                <a:spcPct val="100000"/>
              </a:lnSpc>
              <a:spcBef>
                <a:spcPts val="750"/>
              </a:spcBef>
              <a:buClr>
                <a:srgbClr val="FFCC99"/>
              </a:buClr>
              <a:buSzPct val="45000"/>
              <a:buFont typeface="Wingdings"/>
              <a:buChar char=""/>
              <a:tabLst>
                <a:tab pos="1137285" algn="l"/>
                <a:tab pos="1137920" algn="l"/>
              </a:tabLst>
            </a:pPr>
            <a:r>
              <a:rPr lang="en-US" sz="2000" dirty="0">
                <a:solidFill>
                  <a:srgbClr val="FFFFFF"/>
                </a:solidFill>
                <a:latin typeface="Calibri"/>
                <a:cs typeface="Calibri"/>
              </a:rPr>
              <a:t>0.5 – 0.75 mL NIPT pelleted tissue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/ </a:t>
            </a:r>
            <a:r>
              <a:rPr lang="en-US" sz="2000" spc="-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lang="en-US"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lang="en-US" sz="20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2000" spc="-9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ottle</a:t>
            </a:r>
            <a:endParaRPr lang="en-US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137285" lvl="1" indent="-325120">
              <a:spcBef>
                <a:spcPts val="750"/>
              </a:spcBef>
              <a:buClr>
                <a:srgbClr val="FFCC99"/>
              </a:buClr>
              <a:buSzPct val="45000"/>
              <a:buFont typeface="Wingdings"/>
              <a:buChar char=""/>
              <a:tabLst>
                <a:tab pos="1137285" algn="l"/>
                <a:tab pos="1137920" algn="l"/>
              </a:tabLst>
            </a:pPr>
            <a:r>
              <a:rPr lang="en-US" sz="2000" dirty="0">
                <a:solidFill>
                  <a:srgbClr val="FFFFFF"/>
                </a:solidFill>
                <a:cs typeface="Calibri"/>
              </a:rPr>
              <a:t>0.76 – 1.5 mL NIPT pelleted tissue/ </a:t>
            </a:r>
            <a:r>
              <a:rPr lang="en-US" sz="2000" spc="-5" dirty="0">
                <a:solidFill>
                  <a:srgbClr val="FFFFFF"/>
                </a:solidFill>
                <a:cs typeface="Calibri"/>
              </a:rPr>
              <a:t>125 mL</a:t>
            </a:r>
            <a:r>
              <a:rPr lang="en-US" sz="2000" spc="-95" dirty="0">
                <a:solidFill>
                  <a:srgbClr val="FFFFFF"/>
                </a:solidFill>
                <a:cs typeface="Calibri"/>
              </a:rPr>
              <a:t> b</a:t>
            </a:r>
            <a:r>
              <a:rPr lang="en-US" sz="2000" dirty="0">
                <a:solidFill>
                  <a:srgbClr val="FFFFFF"/>
                </a:solidFill>
                <a:cs typeface="Calibri"/>
              </a:rPr>
              <a:t>ottle</a:t>
            </a:r>
            <a:endParaRPr sz="2000" dirty="0">
              <a:latin typeface="Calibri"/>
              <a:cs typeface="Calibri"/>
            </a:endParaRPr>
          </a:p>
          <a:p>
            <a:pPr marL="1137285" lvl="1" indent="-325120">
              <a:lnSpc>
                <a:spcPct val="100000"/>
              </a:lnSpc>
              <a:spcBef>
                <a:spcPts val="750"/>
              </a:spcBef>
              <a:buClr>
                <a:srgbClr val="FFCC99"/>
              </a:buClr>
              <a:buSzPct val="45000"/>
              <a:buFont typeface="Wingdings"/>
              <a:buChar char=""/>
              <a:tabLst>
                <a:tab pos="1137285" algn="l"/>
                <a:tab pos="1137920" algn="l"/>
              </a:tabLst>
            </a:pPr>
            <a:r>
              <a:rPr lang="en-US" sz="2000" dirty="0">
                <a:solidFill>
                  <a:srgbClr val="FFFFFF"/>
                </a:solidFill>
                <a:cs typeface="Calibri"/>
              </a:rPr>
              <a:t>1.6 – 3.0 mL NIPT pelleted tissue/ </a:t>
            </a:r>
            <a:r>
              <a:rPr lang="en-US" sz="2000" spc="-5" dirty="0">
                <a:solidFill>
                  <a:srgbClr val="FFFFFF"/>
                </a:solidFill>
                <a:cs typeface="Calibri"/>
              </a:rPr>
              <a:t>250 mL</a:t>
            </a:r>
            <a:r>
              <a:rPr lang="en-US" sz="2000" spc="-95" dirty="0">
                <a:solidFill>
                  <a:srgbClr val="FFFFFF"/>
                </a:solidFill>
                <a:cs typeface="Calibri"/>
              </a:rPr>
              <a:t> b</a:t>
            </a:r>
            <a:r>
              <a:rPr lang="en-US" sz="2000" dirty="0">
                <a:solidFill>
                  <a:srgbClr val="FFFFFF"/>
                </a:solidFill>
                <a:cs typeface="Calibri"/>
              </a:rPr>
              <a:t>ottle</a:t>
            </a:r>
            <a:endParaRPr lang="en-US" sz="2000" dirty="0">
              <a:cs typeface="Calibri"/>
            </a:endParaRPr>
          </a:p>
          <a:p>
            <a:pPr marL="1137285" lvl="1" indent="-325120">
              <a:lnSpc>
                <a:spcPct val="100000"/>
              </a:lnSpc>
              <a:spcBef>
                <a:spcPts val="750"/>
              </a:spcBef>
              <a:buClr>
                <a:srgbClr val="FFCC99"/>
              </a:buClr>
              <a:buSzPct val="45000"/>
              <a:buFont typeface="Wingdings"/>
              <a:buChar char=""/>
              <a:tabLst>
                <a:tab pos="1137285" algn="l"/>
                <a:tab pos="1137920" algn="l"/>
              </a:tabLst>
            </a:pPr>
            <a:r>
              <a:rPr lang="en-US" sz="2000" dirty="0">
                <a:solidFill>
                  <a:srgbClr val="FFFFFF"/>
                </a:solidFill>
                <a:cs typeface="Calibri"/>
              </a:rPr>
              <a:t>3.1 – 5.0 mL NIPT pelleted tissue/ </a:t>
            </a:r>
            <a:r>
              <a:rPr lang="en-US" sz="2000" spc="-5" dirty="0">
                <a:solidFill>
                  <a:srgbClr val="FFFFFF"/>
                </a:solidFill>
                <a:cs typeface="Calibri"/>
              </a:rPr>
              <a:t>500 mL</a:t>
            </a:r>
            <a:r>
              <a:rPr lang="en-US" sz="2000" spc="-95" dirty="0">
                <a:solidFill>
                  <a:srgbClr val="FFFFFF"/>
                </a:solidFill>
                <a:cs typeface="Calibri"/>
              </a:rPr>
              <a:t> b</a:t>
            </a:r>
            <a:r>
              <a:rPr lang="en-US" sz="2000" dirty="0">
                <a:solidFill>
                  <a:srgbClr val="FFFFFF"/>
                </a:solidFill>
                <a:cs typeface="Calibri"/>
              </a:rPr>
              <a:t>ottle</a:t>
            </a:r>
          </a:p>
          <a:p>
            <a:pPr marL="337185" marR="5080" indent="-325120">
              <a:lnSpc>
                <a:spcPct val="100000"/>
              </a:lnSpc>
              <a:spcBef>
                <a:spcPts val="65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Fill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bottle to the 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halfway point of the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neck with complete PIM(T) </a:t>
            </a:r>
            <a:endParaRPr lang="en-US" sz="2800" spc="-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75300" y="4848225"/>
            <a:ext cx="2539936" cy="2396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24313"/>
            <a:ext cx="4902200" cy="696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Inner</a:t>
            </a:r>
            <a:r>
              <a:rPr spc="-10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100" y="861640"/>
            <a:ext cx="7616190" cy="644599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1105"/>
              </a:spcBef>
              <a:buClr>
                <a:srgbClr val="FFCC99"/>
              </a:buClr>
              <a:buSzPct val="4531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Gather all required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materials</a:t>
            </a:r>
            <a:endParaRPr sz="3200" dirty="0">
              <a:latin typeface="Calibri"/>
              <a:cs typeface="Calibri"/>
            </a:endParaRPr>
          </a:p>
          <a:p>
            <a:pPr marL="820419" lvl="1" indent="-573405">
              <a:lnSpc>
                <a:spcPct val="100000"/>
              </a:lnSpc>
              <a:spcBef>
                <a:spcPts val="750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819785" algn="l"/>
                <a:tab pos="820419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Inner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endParaRPr sz="2000" dirty="0">
              <a:latin typeface="Calibri"/>
              <a:cs typeface="Calibri"/>
            </a:endParaRPr>
          </a:p>
          <a:p>
            <a:pPr marL="820419" lvl="1" indent="-573405">
              <a:lnSpc>
                <a:spcPct val="100000"/>
              </a:lnSpc>
              <a:spcBef>
                <a:spcPts val="700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819785" algn="l"/>
                <a:tab pos="820419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Absorbent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pad</a:t>
            </a:r>
            <a:endParaRPr sz="2000" dirty="0">
              <a:latin typeface="Calibri"/>
              <a:cs typeface="Calibri"/>
            </a:endParaRPr>
          </a:p>
          <a:p>
            <a:pPr marL="820419" lvl="1" indent="-573405">
              <a:lnSpc>
                <a:spcPct val="100000"/>
              </a:lnSpc>
              <a:spcBef>
                <a:spcPts val="69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819785" algn="l"/>
                <a:tab pos="820419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Ziplock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bag</a:t>
            </a:r>
            <a:endParaRPr sz="2000" dirty="0">
              <a:latin typeface="Calibri"/>
              <a:cs typeface="Calibri"/>
            </a:endParaRPr>
          </a:p>
          <a:p>
            <a:pPr marL="820419" lvl="1" indent="-573405">
              <a:lnSpc>
                <a:spcPct val="100000"/>
              </a:lnSpc>
              <a:spcBef>
                <a:spcPts val="70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819785" algn="l"/>
                <a:tab pos="820419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Six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cold packs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0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000" dirty="0">
              <a:latin typeface="Calibri"/>
              <a:cs typeface="Calibri"/>
            </a:endParaRPr>
          </a:p>
          <a:p>
            <a:pPr marL="820419" lvl="1" indent="-573405">
              <a:lnSpc>
                <a:spcPct val="100000"/>
              </a:lnSpc>
              <a:spcBef>
                <a:spcPts val="700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819785" algn="l"/>
                <a:tab pos="820419" algn="l"/>
              </a:tabLst>
            </a:pPr>
            <a:r>
              <a:rPr lang="en-US" sz="2000" spc="-5" dirty="0">
                <a:solidFill>
                  <a:srgbClr val="FFFFFF"/>
                </a:solidFill>
                <a:latin typeface="Calibri"/>
                <a:cs typeface="Calibri"/>
              </a:rPr>
              <a:t>NIPT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shipping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endParaRPr sz="2000" dirty="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6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Line inner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box with absorbent</a:t>
            </a:r>
            <a:r>
              <a:rPr sz="28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pad</a:t>
            </a:r>
            <a:endParaRPr sz="2800" dirty="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71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shipping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(s)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lang="en-US" sz="2800" spc="-5" dirty="0" err="1">
                <a:solidFill>
                  <a:srgbClr val="FFFFFF"/>
                </a:solidFill>
                <a:latin typeface="Calibri"/>
                <a:cs typeface="Calibri"/>
              </a:rPr>
              <a:t>TipTemp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 Indicator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 ziplock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bag and</a:t>
            </a:r>
            <a:r>
              <a:rPr sz="2800" spc="1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seal</a:t>
            </a:r>
            <a:endParaRPr sz="2800" dirty="0">
              <a:latin typeface="Calibri"/>
              <a:cs typeface="Calibri"/>
            </a:endParaRPr>
          </a:p>
          <a:p>
            <a:pPr marL="337185" marR="5080" indent="-325120">
              <a:lnSpc>
                <a:spcPts val="3350"/>
              </a:lnSpc>
              <a:spcBef>
                <a:spcPts val="82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shipping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  <a:t>(s)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inner box with six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800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cold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packs s</a:t>
            </a:r>
            <a:r>
              <a:rPr lang="en-US" sz="28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rrounding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shipping</a:t>
            </a:r>
            <a:r>
              <a:rPr sz="28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endParaRPr sz="2800" dirty="0">
              <a:latin typeface="Calibri"/>
              <a:cs typeface="Calibri"/>
            </a:endParaRPr>
          </a:p>
          <a:p>
            <a:pPr marL="1632585" lvl="1" indent="-575310">
              <a:lnSpc>
                <a:spcPct val="100000"/>
              </a:lnSpc>
              <a:spcBef>
                <a:spcPts val="61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1632585" algn="l"/>
                <a:tab pos="16332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pack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bottom</a:t>
            </a:r>
            <a:endParaRPr sz="2000" dirty="0">
              <a:latin typeface="Calibri"/>
              <a:cs typeface="Calibri"/>
            </a:endParaRPr>
          </a:p>
          <a:p>
            <a:pPr marL="1632585" lvl="1" indent="-575310">
              <a:lnSpc>
                <a:spcPct val="100000"/>
              </a:lnSpc>
              <a:spcBef>
                <a:spcPts val="70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1632585" algn="l"/>
                <a:tab pos="16332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packs - 1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side</a:t>
            </a:r>
            <a:endParaRPr sz="2000" dirty="0">
              <a:latin typeface="Calibri"/>
              <a:cs typeface="Calibri"/>
            </a:endParaRPr>
          </a:p>
          <a:p>
            <a:pPr marL="1632585" lvl="1" indent="-575310">
              <a:lnSpc>
                <a:spcPct val="100000"/>
              </a:lnSpc>
              <a:spcBef>
                <a:spcPts val="700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1632585" algn="l"/>
                <a:tab pos="16332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pack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 top of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bottle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13500" y="1114450"/>
            <a:ext cx="2938410" cy="2666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45388" y="5837275"/>
            <a:ext cx="2065260" cy="1569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069" y="563507"/>
            <a:ext cx="49022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Inner</a:t>
            </a:r>
            <a:r>
              <a:rPr spc="-10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4340" marR="357505" indent="-325120">
              <a:lnSpc>
                <a:spcPct val="100000"/>
              </a:lnSpc>
              <a:spcBef>
                <a:spcPts val="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434340" algn="l"/>
                <a:tab pos="434975" algn="l"/>
              </a:tabLst>
            </a:pPr>
            <a:r>
              <a:rPr spc="-10" dirty="0"/>
              <a:t>Ensure </a:t>
            </a:r>
            <a:r>
              <a:rPr spc="-5" dirty="0"/>
              <a:t>that you clearly mark on the </a:t>
            </a:r>
            <a:r>
              <a:rPr spc="-10" dirty="0"/>
              <a:t>inner </a:t>
            </a:r>
            <a:r>
              <a:rPr spc="-5" dirty="0"/>
              <a:t>box the </a:t>
            </a:r>
            <a:r>
              <a:rPr spc="-10" dirty="0"/>
              <a:t>upright  position </a:t>
            </a:r>
            <a:r>
              <a:rPr spc="-5" dirty="0"/>
              <a:t>of bottle</a:t>
            </a:r>
            <a:r>
              <a:rPr lang="en-US" spc="-5" dirty="0"/>
              <a:t>(s) </a:t>
            </a:r>
            <a:r>
              <a:rPr spc="-5" dirty="0"/>
              <a:t>(see asterisk on</a:t>
            </a:r>
            <a:r>
              <a:rPr spc="85" dirty="0"/>
              <a:t> </a:t>
            </a:r>
            <a:r>
              <a:rPr spc="-10" dirty="0"/>
              <a:t>box)</a:t>
            </a:r>
          </a:p>
          <a:p>
            <a:pPr marL="97155">
              <a:lnSpc>
                <a:spcPct val="100000"/>
              </a:lnSpc>
              <a:spcBef>
                <a:spcPts val="15"/>
              </a:spcBef>
            </a:pPr>
            <a:endParaRPr sz="3350" dirty="0"/>
          </a:p>
          <a:p>
            <a:pPr marL="434340" marR="5080" indent="-325120">
              <a:lnSpc>
                <a:spcPct val="100000"/>
              </a:lnSpc>
              <a:spcBef>
                <a:spcPts val="5"/>
              </a:spcBef>
            </a:pPr>
            <a:r>
              <a:rPr sz="2400" i="1" spc="-5" dirty="0">
                <a:latin typeface="Calibri"/>
                <a:cs typeface="Calibri"/>
              </a:rPr>
              <a:t>(The </a:t>
            </a:r>
            <a:r>
              <a:rPr sz="2400" i="1" dirty="0">
                <a:latin typeface="Calibri"/>
                <a:cs typeface="Calibri"/>
              </a:rPr>
              <a:t>mark will be used later </a:t>
            </a:r>
            <a:r>
              <a:rPr sz="2400" i="1" spc="-5" dirty="0">
                <a:latin typeface="Calibri"/>
                <a:cs typeface="Calibri"/>
              </a:rPr>
              <a:t>for correct orientation </a:t>
            </a:r>
            <a:r>
              <a:rPr sz="2400" i="1" dirty="0">
                <a:latin typeface="Calibri"/>
                <a:cs typeface="Calibri"/>
              </a:rPr>
              <a:t>of bottle</a:t>
            </a:r>
            <a:r>
              <a:rPr lang="en-US" sz="2400" i="1" dirty="0">
                <a:latin typeface="Calibri"/>
                <a:cs typeface="Calibri"/>
              </a:rPr>
              <a:t>(s)</a:t>
            </a:r>
            <a:r>
              <a:rPr sz="2400" i="1" dirty="0">
                <a:latin typeface="Calibri"/>
                <a:cs typeface="Calibri"/>
              </a:rPr>
              <a:t> in </a:t>
            </a:r>
            <a:r>
              <a:rPr sz="2400" i="1" spc="-5" dirty="0">
                <a:latin typeface="Calibri"/>
                <a:cs typeface="Calibri"/>
              </a:rPr>
              <a:t>upright  position </a:t>
            </a:r>
            <a:r>
              <a:rPr sz="2400" i="1" dirty="0">
                <a:latin typeface="Calibri"/>
                <a:cs typeface="Calibri"/>
              </a:rPr>
              <a:t>when </a:t>
            </a:r>
            <a:r>
              <a:rPr sz="2400" i="1" spc="-5" dirty="0">
                <a:latin typeface="Calibri"/>
                <a:cs typeface="Calibri"/>
              </a:rPr>
              <a:t>placing </a:t>
            </a:r>
            <a:r>
              <a:rPr sz="2400" i="1" dirty="0">
                <a:latin typeface="Calibri"/>
                <a:cs typeface="Calibri"/>
              </a:rPr>
              <a:t>inner box in outer shipping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container.)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40112" y="4160837"/>
            <a:ext cx="3513086" cy="300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8138" y="1070714"/>
            <a:ext cx="49022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Packing Inner</a:t>
            </a:r>
            <a:r>
              <a:rPr spc="-10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217" y="2168917"/>
            <a:ext cx="50279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95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Seal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inner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box with packing</a:t>
            </a:r>
            <a:r>
              <a:rPr sz="2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tape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25314" y="3303520"/>
            <a:ext cx="2971735" cy="3276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27700" y="3303520"/>
            <a:ext cx="2855836" cy="3276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379" y="564301"/>
            <a:ext cx="5027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</a:t>
            </a:r>
            <a:r>
              <a:rPr spc="-5" dirty="0"/>
              <a:t>Outer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217" y="1662945"/>
            <a:ext cx="6356985" cy="347154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84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Gather all materials for packing outer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endParaRPr sz="2800">
              <a:latin typeface="Calibri"/>
              <a:cs typeface="Calibri"/>
            </a:endParaRPr>
          </a:p>
          <a:p>
            <a:pPr marL="768350" lvl="1" indent="-287020">
              <a:lnSpc>
                <a:spcPct val="100000"/>
              </a:lnSpc>
              <a:spcBef>
                <a:spcPts val="640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768350" algn="l"/>
                <a:tab pos="76898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Four CryoPak pouches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°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768350" lvl="1" indent="-287020">
              <a:lnSpc>
                <a:spcPct val="100000"/>
              </a:lnSpc>
              <a:spcBef>
                <a:spcPts val="200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768350" algn="l"/>
                <a:tab pos="76898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Two cold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packs @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-20</a:t>
            </a:r>
            <a:r>
              <a:rPr sz="24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768350" lvl="1" indent="-287020">
              <a:lnSpc>
                <a:spcPct val="100000"/>
              </a:lnSpc>
              <a:spcBef>
                <a:spcPts val="1989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768350" algn="l"/>
                <a:tab pos="76898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Two cold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packs @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400" spc="-10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768350" lvl="1" indent="-287020">
              <a:lnSpc>
                <a:spcPct val="100000"/>
              </a:lnSpc>
              <a:spcBef>
                <a:spcPts val="199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768350" algn="l"/>
                <a:tab pos="76898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Insulated shipping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container</a:t>
            </a:r>
            <a:endParaRPr sz="2400">
              <a:latin typeface="Calibri"/>
              <a:cs typeface="Calibri"/>
            </a:endParaRPr>
          </a:p>
          <a:p>
            <a:pPr marL="768350" lvl="1" indent="-287020">
              <a:lnSpc>
                <a:spcPct val="100000"/>
              </a:lnSpc>
              <a:spcBef>
                <a:spcPts val="2005"/>
              </a:spcBef>
              <a:buClr>
                <a:srgbClr val="FFCC99"/>
              </a:buClr>
              <a:buSzPct val="75000"/>
              <a:buFont typeface="Symbol"/>
              <a:buChar char=""/>
              <a:tabLst>
                <a:tab pos="768350" algn="l"/>
                <a:tab pos="76898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Ready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inner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268925" y="2332113"/>
            <a:ext cx="4459605" cy="4438650"/>
            <a:chOff x="5268925" y="2332113"/>
            <a:chExt cx="4459605" cy="4438650"/>
          </a:xfrm>
        </p:grpSpPr>
        <p:sp>
          <p:nvSpPr>
            <p:cNvPr id="5" name="object 5"/>
            <p:cNvSpPr/>
            <p:nvPr/>
          </p:nvSpPr>
          <p:spPr>
            <a:xfrm>
              <a:off x="5268925" y="2332113"/>
              <a:ext cx="4459274" cy="443857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02312" y="5684837"/>
              <a:ext cx="1828800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379" y="564301"/>
            <a:ext cx="5027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Packing </a:t>
            </a:r>
            <a:r>
              <a:rPr spc="-5" dirty="0"/>
              <a:t>Outer</a:t>
            </a:r>
            <a:r>
              <a:rPr spc="-70" dirty="0"/>
              <a:t> </a:t>
            </a:r>
            <a:r>
              <a:rPr dirty="0"/>
              <a:t>Box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217" y="1760803"/>
            <a:ext cx="7117715" cy="87566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36550" marR="5080" indent="-324485">
              <a:lnSpc>
                <a:spcPts val="3340"/>
              </a:lnSpc>
              <a:spcBef>
                <a:spcPts val="220"/>
              </a:spcBef>
              <a:buClr>
                <a:srgbClr val="FFCC99"/>
              </a:buClr>
              <a:buSzPct val="44642"/>
              <a:buFont typeface="Wingdings"/>
              <a:buChar char=""/>
              <a:tabLst>
                <a:tab pos="337185" algn="l"/>
                <a:tab pos="3378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Place one 8</a:t>
            </a:r>
            <a:r>
              <a:rPr sz="28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 Cryopak pouch and one 8</a:t>
            </a:r>
            <a:r>
              <a:rPr sz="2800" spc="-5" dirty="0">
                <a:solidFill>
                  <a:srgbClr val="FFFFFF"/>
                </a:solidFill>
                <a:latin typeface="Arial Black"/>
                <a:cs typeface="Arial Black"/>
              </a:rPr>
              <a:t>°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cold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pack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bottom of the outer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box.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059112" y="3551237"/>
            <a:ext cx="4114800" cy="3200400"/>
            <a:chOff x="3059112" y="3551237"/>
            <a:chExt cx="4114800" cy="3200400"/>
          </a:xfrm>
        </p:grpSpPr>
        <p:sp>
          <p:nvSpPr>
            <p:cNvPr id="5" name="object 5"/>
            <p:cNvSpPr/>
            <p:nvPr/>
          </p:nvSpPr>
          <p:spPr>
            <a:xfrm>
              <a:off x="3059112" y="3551237"/>
              <a:ext cx="4114800" cy="3200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25912" y="4541850"/>
              <a:ext cx="457174" cy="89216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575</Words>
  <Application>Microsoft Office PowerPoint</Application>
  <PresentationFormat>Custom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Symbol</vt:lpstr>
      <vt:lpstr>Times New Roman</vt:lpstr>
      <vt:lpstr>Wingdings</vt:lpstr>
      <vt:lpstr>Office Theme</vt:lpstr>
      <vt:lpstr>Packaging NIPT (Acinar) for IIDP Cold Shipping Demonstration</vt:lpstr>
      <vt:lpstr>Purpose</vt:lpstr>
      <vt:lpstr>Materials per Shipment</vt:lpstr>
      <vt:lpstr>Bottle Preparation</vt:lpstr>
      <vt:lpstr>Packing Inner Box</vt:lpstr>
      <vt:lpstr>Packing Inner Box</vt:lpstr>
      <vt:lpstr>Packing Inner Box</vt:lpstr>
      <vt:lpstr>Packing Outer Box</vt:lpstr>
      <vt:lpstr>Packing Outer Box</vt:lpstr>
      <vt:lpstr>Packing Outer Box</vt:lpstr>
      <vt:lpstr>Packing Outer Box</vt:lpstr>
      <vt:lpstr>Packing Outer Box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Yacoub</dc:creator>
  <cp:lastModifiedBy>Carol</cp:lastModifiedBy>
  <cp:revision>5</cp:revision>
  <dcterms:created xsi:type="dcterms:W3CDTF">2020-09-03T16:13:12Z</dcterms:created>
  <dcterms:modified xsi:type="dcterms:W3CDTF">2020-09-03T17:02:15Z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2014-10-10T00:00:00Z</vt:filetime>
  </property>
  <property fmtid="{D5CDD505-2E9C-101B-9397-08002B2CF9AE}" pid="3" name="Creator">
    <vt:lpwstr>Acrobat PDFMaker 9.1 for PowerPoint</vt:lpwstr>
  </property>
  <property fmtid="{D5CDD505-2E9C-101B-9397-08002B2CF9AE}" pid="4" name="LastSaved">
    <vt:filetime>2020-09-03T00:00:00Z</vt:filetime>
  </property>
</Properties>
</file>