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0" r:id="rId4"/>
    <p:sldId id="257" r:id="rId5"/>
    <p:sldId id="258" r:id="rId6"/>
    <p:sldId id="259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9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4070-0899-4708-BB4C-BF97E2A1D6F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AE46-6920-47B4-BCEA-61D0BEBE9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4AE46-6920-47B4-BCEA-61D0BEBE99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4AE46-6920-47B4-BCEA-61D0BEBE99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3B4F-EC00-4A40-967C-ED8A34FECBAA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B415-4A19-456F-91A5-10CDFE9D3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3152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SWITCHGRASS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PROPAGATION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371600"/>
            <a:ext cx="28956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Image Guide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983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Kathleen </a:t>
            </a:r>
            <a:r>
              <a:rPr lang="en-US" dirty="0" err="1" smtClean="0"/>
              <a:t>Imre</a:t>
            </a:r>
            <a:r>
              <a:rPr lang="en-US" dirty="0" smtClean="0"/>
              <a:t> </a:t>
            </a:r>
            <a:r>
              <a:rPr lang="en-US" dirty="0" smtClean="0"/>
              <a:t>September, 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5525869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GLBRC:  AIM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400" dirty="0"/>
          </a:p>
        </p:txBody>
      </p:sp>
      <p:pic>
        <p:nvPicPr>
          <p:cNvPr id="6" name="Picture 5" descr="AP13 DAC6 VS16 WBC3 with Benomyl 4-24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57400"/>
            <a:ext cx="42926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Early Root Formation in </a:t>
            </a:r>
            <a:r>
              <a:rPr lang="en-US" sz="2400" dirty="0" err="1" smtClean="0"/>
              <a:t>PhytaTrays</a:t>
            </a:r>
            <a:r>
              <a:rPr lang="en-US" sz="2400" dirty="0" smtClean="0"/>
              <a:t> Containing Rooting Medium </a:t>
            </a:r>
            <a:br>
              <a:rPr lang="en-US" sz="2400" dirty="0" smtClean="0"/>
            </a:br>
            <a:r>
              <a:rPr lang="en-US" sz="2400" dirty="0" smtClean="0"/>
              <a:t>(MS-M </a:t>
            </a:r>
            <a:r>
              <a:rPr lang="en-US" sz="2400" dirty="0" smtClean="0"/>
              <a:t>with 1mg/L Indole-3-Butyric </a:t>
            </a:r>
            <a:r>
              <a:rPr lang="en-US" sz="2400" dirty="0" smtClean="0"/>
              <a:t>Acid)</a:t>
            </a:r>
            <a:endParaRPr lang="en-US" sz="2400" dirty="0"/>
          </a:p>
        </p:txBody>
      </p:sp>
      <p:pic>
        <p:nvPicPr>
          <p:cNvPr id="4" name="Content Placeholder 3" descr="Roots Forming in MS-M with IBA 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Root Elongation</a:t>
            </a:r>
            <a:endParaRPr lang="en-US" sz="2400" dirty="0"/>
          </a:p>
        </p:txBody>
      </p:sp>
      <p:pic>
        <p:nvPicPr>
          <p:cNvPr id="4" name="Content Placeholder 3" descr="Elongation of Roo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~7-9 Weeks, Rooted </a:t>
            </a:r>
            <a:r>
              <a:rPr lang="en-US" sz="2400" dirty="0" smtClean="0"/>
              <a:t>Plants Transferred to Clean Soil Mix</a:t>
            </a:r>
            <a:endParaRPr lang="en-US" sz="2400" dirty="0"/>
          </a:p>
        </p:txBody>
      </p:sp>
      <p:pic>
        <p:nvPicPr>
          <p:cNvPr id="4" name="Content Placeholder 3" descr="Young Rooted Plants Transferred to Clean Soil M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Mature “Clean” </a:t>
            </a:r>
            <a:r>
              <a:rPr lang="en-US" sz="2400" dirty="0" err="1" smtClean="0"/>
              <a:t>Switchgrass</a:t>
            </a:r>
            <a:r>
              <a:rPr lang="en-US" sz="2400" dirty="0" smtClean="0"/>
              <a:t> Plants </a:t>
            </a:r>
            <a:br>
              <a:rPr lang="en-US" sz="2400" dirty="0" smtClean="0"/>
            </a:br>
            <a:r>
              <a:rPr lang="en-US" sz="2400" dirty="0" smtClean="0"/>
              <a:t>Ready for Node Harvesting</a:t>
            </a:r>
            <a:endParaRPr lang="en-US" sz="2400" dirty="0"/>
          </a:p>
        </p:txBody>
      </p:sp>
      <p:pic>
        <p:nvPicPr>
          <p:cNvPr id="4" name="Content Placeholder 3" descr="Mature Switchgrass with Tillers Ready for Harves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Mature Tiller </a:t>
            </a:r>
            <a:r>
              <a:rPr lang="en-US" sz="2400" dirty="0" smtClean="0"/>
              <a:t>Showing Node </a:t>
            </a:r>
            <a:r>
              <a:rPr lang="en-US" sz="2400" dirty="0" smtClean="0"/>
              <a:t>to be Harvested</a:t>
            </a:r>
            <a:endParaRPr lang="en-US" sz="2400" dirty="0"/>
          </a:p>
        </p:txBody>
      </p:sp>
      <p:pic>
        <p:nvPicPr>
          <p:cNvPr id="4" name="Content Placeholder 3" descr="Node on Til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“Clean” </a:t>
            </a:r>
            <a:r>
              <a:rPr lang="en-US" sz="2400" dirty="0" err="1" smtClean="0"/>
              <a:t>Switchgrass</a:t>
            </a:r>
            <a:r>
              <a:rPr lang="en-US" sz="2400" dirty="0" smtClean="0"/>
              <a:t> Nodes</a:t>
            </a:r>
            <a:br>
              <a:rPr lang="en-US" sz="2400" dirty="0" smtClean="0"/>
            </a:br>
            <a:r>
              <a:rPr lang="en-US" sz="2400" dirty="0" smtClean="0"/>
              <a:t>on MS-Maltose w/ 10uM 6-Benzylaminopurine and 5mg/L </a:t>
            </a:r>
            <a:r>
              <a:rPr lang="en-US" sz="2400" dirty="0" err="1" smtClean="0"/>
              <a:t>Benomyl</a:t>
            </a:r>
            <a:endParaRPr lang="en-US" sz="2400" dirty="0"/>
          </a:p>
        </p:txBody>
      </p:sp>
      <p:pic>
        <p:nvPicPr>
          <p:cNvPr id="4" name="Content Placeholder 3" descr="Initial Plating of Nodes.JPG"/>
          <p:cNvPicPr>
            <a:picLocks noGrp="1" noChangeAspect="1"/>
          </p:cNvPicPr>
          <p:nvPr>
            <p:ph idx="1"/>
          </p:nvPr>
        </p:nvPicPr>
        <p:blipFill>
          <a:blip r:embed="rId3"/>
          <a:srcRect r="5837"/>
          <a:stretch>
            <a:fillRect/>
          </a:stretch>
        </p:blipFill>
        <p:spPr>
          <a:xfrm>
            <a:off x="2093383" y="1722437"/>
            <a:ext cx="4917017" cy="3916363"/>
          </a:xfrm>
        </p:spPr>
      </p:pic>
      <p:sp>
        <p:nvSpPr>
          <p:cNvPr id="5" name="TextBox 4"/>
          <p:cNvSpPr txBox="1"/>
          <p:nvPr/>
        </p:nvSpPr>
        <p:spPr>
          <a:xfrm>
            <a:off x="19812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Blanched ends due to surface sterilization with bleach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Greenhouse-Grown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en-US" sz="2700" b="1" dirty="0" err="1" smtClean="0"/>
              <a:t>Switchgrass</a:t>
            </a:r>
            <a:r>
              <a:rPr lang="en-US" sz="2700" b="1" dirty="0" smtClean="0"/>
              <a:t>: </a:t>
            </a:r>
            <a:r>
              <a:rPr lang="en-US" sz="2800" b="1" dirty="0" smtClean="0"/>
              <a:t>4-10 </a:t>
            </a:r>
            <a:r>
              <a:rPr lang="en-US" sz="2800" b="1" dirty="0" smtClean="0"/>
              <a:t>Days </a:t>
            </a:r>
            <a:r>
              <a:rPr lang="en-US" sz="2800" b="1" dirty="0" smtClean="0"/>
              <a:t>Post-Plating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C00000"/>
                </a:solidFill>
              </a:rPr>
              <a:t/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First Visual Appearance of </a:t>
            </a:r>
            <a:r>
              <a:rPr lang="en-US" sz="2400" i="1" dirty="0" err="1" smtClean="0">
                <a:solidFill>
                  <a:srgbClr val="C00000"/>
                </a:solidFill>
              </a:rPr>
              <a:t>Sarocladium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strictum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Endophyte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 </a:t>
            </a:r>
            <a:r>
              <a:rPr lang="en-US" sz="2400" dirty="0" smtClean="0"/>
              <a:t>MS-Maltose w/ </a:t>
            </a:r>
            <a:r>
              <a:rPr lang="en-US" sz="2400" dirty="0" smtClean="0"/>
              <a:t>6-Benzylaminopurine, </a:t>
            </a:r>
            <a:r>
              <a:rPr lang="en-US" sz="2400" dirty="0" smtClean="0"/>
              <a:t>w/out 5mg/L </a:t>
            </a:r>
            <a:r>
              <a:rPr lang="en-US" sz="2400" dirty="0" err="1" smtClean="0"/>
              <a:t>Benomyl</a:t>
            </a:r>
            <a:endParaRPr lang="en-US" sz="2400" dirty="0"/>
          </a:p>
        </p:txBody>
      </p:sp>
      <p:pic>
        <p:nvPicPr>
          <p:cNvPr id="4" name="Content Placeholder 3" descr="WBC3 2018-2-26 Sarocladium early.png"/>
          <p:cNvPicPr>
            <a:picLocks noGrp="1" noChangeAspect="1"/>
          </p:cNvPicPr>
          <p:nvPr>
            <p:ph idx="1"/>
          </p:nvPr>
        </p:nvPicPr>
        <p:blipFill>
          <a:blip r:embed="rId2"/>
          <a:srcRect l="7348" t="13469" b="5717"/>
          <a:stretch>
            <a:fillRect/>
          </a:stretch>
        </p:blipFill>
        <p:spPr>
          <a:xfrm>
            <a:off x="2743200" y="2134682"/>
            <a:ext cx="3733800" cy="4342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err="1" smtClean="0"/>
              <a:t>Sarocladium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strictum</a:t>
            </a:r>
            <a:r>
              <a:rPr lang="en-US" sz="2400" i="1" dirty="0" smtClean="0"/>
              <a:t> </a:t>
            </a:r>
            <a:r>
              <a:rPr lang="en-US" sz="2400" dirty="0" smtClean="0"/>
              <a:t>Growth </a:t>
            </a:r>
            <a:r>
              <a:rPr lang="en-US" sz="2400" dirty="0" smtClean="0"/>
              <a:t>~2-3 </a:t>
            </a:r>
            <a:r>
              <a:rPr lang="en-US" sz="2400" dirty="0" smtClean="0"/>
              <a:t>days after First Appearance</a:t>
            </a:r>
            <a:endParaRPr lang="en-US" sz="2400" dirty="0"/>
          </a:p>
        </p:txBody>
      </p:sp>
      <p:pic>
        <p:nvPicPr>
          <p:cNvPr id="4" name="Content Placeholder 3" descr="WBC3 2018-2-26 - Sarocladium strictu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8520"/>
          <a:stretch>
            <a:fillRect/>
          </a:stretch>
        </p:blipFill>
        <p:spPr>
          <a:xfrm>
            <a:off x="2590800" y="1628762"/>
            <a:ext cx="3907036" cy="408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~</a:t>
            </a:r>
            <a:r>
              <a:rPr lang="en-US" sz="2400" dirty="0" smtClean="0"/>
              <a:t>14 Days After Initial </a:t>
            </a:r>
            <a:r>
              <a:rPr lang="en-US" sz="2400" dirty="0" smtClean="0"/>
              <a:t>Plating: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Viable Shoots </a:t>
            </a:r>
            <a:r>
              <a:rPr lang="en-US" sz="2400" dirty="0" smtClean="0"/>
              <a:t>Trimmed &amp; Transferred </a:t>
            </a:r>
            <a:r>
              <a:rPr lang="en-US" sz="2400" dirty="0" smtClean="0"/>
              <a:t>to </a:t>
            </a:r>
            <a:r>
              <a:rPr lang="en-US" sz="2400" dirty="0" err="1" smtClean="0"/>
              <a:t>PhytaTrays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with MS-M &amp; 10uM 6-Benzylaminopurine</a:t>
            </a:r>
            <a:endParaRPr lang="en-US" sz="2400" dirty="0"/>
          </a:p>
        </p:txBody>
      </p:sp>
      <p:pic>
        <p:nvPicPr>
          <p:cNvPr id="4" name="Content Placeholder 3" descr="~14-Day Shoots Transferred to MS-M PhytaTrays with 6-B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~</a:t>
            </a:r>
            <a:r>
              <a:rPr lang="en-US" sz="2400" dirty="0" smtClean="0"/>
              <a:t>28 Days After Initial Plating</a:t>
            </a:r>
            <a:br>
              <a:rPr lang="en-US" sz="2400" dirty="0" smtClean="0"/>
            </a:br>
            <a:r>
              <a:rPr lang="en-US" sz="2400" dirty="0" smtClean="0"/>
              <a:t>  Multiple Shoots </a:t>
            </a:r>
            <a:r>
              <a:rPr lang="en-US" sz="2400" dirty="0" smtClean="0"/>
              <a:t>(DAC6, VS16)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Ready for Transfer to Rooting Medium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Shoots with Multiple Young Leaves Ready for Rooting 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Tall Shoots w/ </a:t>
            </a:r>
            <a:r>
              <a:rPr lang="en-US" sz="2400" dirty="0" smtClean="0"/>
              <a:t>Senescent </a:t>
            </a:r>
            <a:r>
              <a:rPr lang="en-US" sz="2400" dirty="0" smtClean="0"/>
              <a:t>Leaves </a:t>
            </a:r>
            <a:r>
              <a:rPr lang="en-US" sz="2400" dirty="0" smtClean="0"/>
              <a:t>(Typically AP13, WBC3)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Ready for Transfer to Rooting Medium</a:t>
            </a:r>
            <a:endParaRPr lang="en-US" sz="2400" dirty="0"/>
          </a:p>
        </p:txBody>
      </p:sp>
      <p:pic>
        <p:nvPicPr>
          <p:cNvPr id="6" name="Content Placeholder 5" descr="Maturing Shoots with Senescence ready for Rooting 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103</Words>
  <Application>Microsoft Office PowerPoint</Application>
  <PresentationFormat>On-screen Show (4:3)</PresentationFormat>
  <Paragraphs>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SWITCHGRASS PROPAGATION</vt:lpstr>
      <vt:lpstr>Mature “Clean” Switchgrass Plants  Ready for Node Harvesting</vt:lpstr>
      <vt:lpstr>Mature Tiller Showing Node to be Harvested</vt:lpstr>
      <vt:lpstr>“Clean” Switchgrass Nodes on MS-Maltose w/ 10uM 6-Benzylaminopurine and 5mg/L Benomyl</vt:lpstr>
      <vt:lpstr>Greenhouse-Grown Switchgrass: 4-10 Days Post-Plating   First Visual Appearance of Sarocladium strictum Endophyte on MS-Maltose w/ 6-Benzylaminopurine, w/out 5mg/L Benomyl</vt:lpstr>
      <vt:lpstr>Sarocladium strictum Growth ~2-3 days after First Appearance</vt:lpstr>
      <vt:lpstr>~14 Days After Initial Plating:  Viable Shoots Trimmed &amp; Transferred to PhytaTrays  with MS-M &amp; 10uM 6-Benzylaminopurine</vt:lpstr>
      <vt:lpstr>~28 Days After Initial Plating   Multiple Shoots (DAC6, VS16)  Ready for Transfer to Rooting Medium </vt:lpstr>
      <vt:lpstr>Tall Shoots w/ Senescent Leaves (Typically AP13, WBC3) Ready for Transfer to Rooting Medium</vt:lpstr>
      <vt:lpstr>Early Root Formation in PhytaTrays Containing Rooting Medium  (MS-M with 1mg/L Indole-3-Butyric Acid)</vt:lpstr>
      <vt:lpstr>Root Elongation</vt:lpstr>
      <vt:lpstr>At ~7-9 Weeks, Rooted Plants Transferred to Clean Soil Mix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2018 SWITCHGRASS PROPAGATION</dc:title>
  <dc:creator>imrek</dc:creator>
  <cp:lastModifiedBy>imrek</cp:lastModifiedBy>
  <cp:revision>53</cp:revision>
  <dcterms:created xsi:type="dcterms:W3CDTF">2018-09-11T18:54:32Z</dcterms:created>
  <dcterms:modified xsi:type="dcterms:W3CDTF">2018-09-14T14:04:56Z</dcterms:modified>
</cp:coreProperties>
</file>